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2"/>
  </p:notesMasterIdLst>
  <p:sldIdLst>
    <p:sldId id="260" r:id="rId2"/>
    <p:sldId id="281" r:id="rId3"/>
    <p:sldId id="325" r:id="rId4"/>
    <p:sldId id="324" r:id="rId5"/>
    <p:sldId id="377" r:id="rId6"/>
    <p:sldId id="337" r:id="rId7"/>
    <p:sldId id="327" r:id="rId8"/>
    <p:sldId id="328" r:id="rId9"/>
    <p:sldId id="329" r:id="rId10"/>
    <p:sldId id="330" r:id="rId11"/>
    <p:sldId id="331" r:id="rId12"/>
    <p:sldId id="378" r:id="rId13"/>
    <p:sldId id="379" r:id="rId14"/>
    <p:sldId id="339" r:id="rId15"/>
    <p:sldId id="342" r:id="rId16"/>
    <p:sldId id="343" r:id="rId17"/>
    <p:sldId id="381" r:id="rId18"/>
    <p:sldId id="380" r:id="rId19"/>
    <p:sldId id="336" r:id="rId20"/>
    <p:sldId id="346" r:id="rId21"/>
    <p:sldId id="347" r:id="rId22"/>
    <p:sldId id="348" r:id="rId23"/>
    <p:sldId id="350" r:id="rId24"/>
    <p:sldId id="351" r:id="rId25"/>
    <p:sldId id="352" r:id="rId26"/>
    <p:sldId id="353" r:id="rId27"/>
    <p:sldId id="349" r:id="rId28"/>
    <p:sldId id="356" r:id="rId29"/>
    <p:sldId id="355" r:id="rId30"/>
    <p:sldId id="345" r:id="rId31"/>
    <p:sldId id="358" r:id="rId32"/>
    <p:sldId id="359" r:id="rId33"/>
    <p:sldId id="360" r:id="rId34"/>
    <p:sldId id="361" r:id="rId35"/>
    <p:sldId id="357" r:id="rId36"/>
    <p:sldId id="362" r:id="rId37"/>
    <p:sldId id="364" r:id="rId38"/>
    <p:sldId id="365" r:id="rId39"/>
    <p:sldId id="363" r:id="rId40"/>
    <p:sldId id="366" r:id="rId41"/>
    <p:sldId id="367" r:id="rId42"/>
    <p:sldId id="368" r:id="rId43"/>
    <p:sldId id="369" r:id="rId44"/>
    <p:sldId id="334" r:id="rId45"/>
    <p:sldId id="376" r:id="rId46"/>
    <p:sldId id="372" r:id="rId47"/>
    <p:sldId id="373" r:id="rId48"/>
    <p:sldId id="354" r:id="rId49"/>
    <p:sldId id="374" r:id="rId50"/>
    <p:sldId id="37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A5A5A5"/>
    <a:srgbClr val="FF85FF"/>
    <a:srgbClr val="AFABAB"/>
    <a:srgbClr val="2C942E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78"/>
    <p:restoredTop sz="94643"/>
  </p:normalViewPr>
  <p:slideViewPr>
    <p:cSldViewPr snapToGrid="0" snapToObjects="1">
      <p:cViewPr>
        <p:scale>
          <a:sx n="50" d="100"/>
          <a:sy n="50" d="100"/>
        </p:scale>
        <p:origin x="53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0E26-1E76-6B82-C4B8-4DACAF992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D9054-3CFA-0075-A143-D6209B0C3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E3946-4B6F-BD4F-3735-2F9F0F00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AF4FD-18D8-0B08-C9D9-7EBA9FE8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CADB-DE0A-6D85-F527-1919BC7D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CEFF-4F8D-F1A0-436D-4E2786E2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F0D01-CB79-42E1-CFDF-CC9B686B3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9FD9-21B0-D4C5-7BC5-9E9B5D2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69E40-A18B-6E12-8D0D-7A4A10C7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4002-3D42-C2DA-CC10-6BF38308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DF1F1-717A-7D52-B7A2-DA31547A1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95A71-7F14-3696-2788-05CFA2A07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F317-8CEE-36F0-B8AB-BA5BE264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7D0D-7B29-AFB4-8A89-3F0C138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F577-ADF0-F637-E741-2335B41F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4C45-7343-BCCA-5F38-DE804C3D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A913-FE58-5B9A-9B39-14E631E4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65AF-CC48-6D92-15C8-75F79112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488D9-C39F-1081-0BDA-112BFF36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E7A2-70C7-6027-8B94-4109C8B8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8FC4-24C8-F68D-3D7D-2CDE004E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6C798-688E-2E0C-0A49-FECEF4C3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081D-A083-E8EB-F693-6C65E42B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CBCC-194F-6193-4AFD-12ACD0B9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71E0-C336-0DB1-BB02-272E449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215E-3228-F07B-EC45-2CF02623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F392-3849-BF81-30C7-65AF6C20D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74CA0-F151-A2CA-6DC0-0518DBA3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BA2DD-FA25-FD9E-E848-CCDFC49B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524F4-AACF-8ACF-49F8-22247F02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E13E-C78E-688B-EE04-8C53CA7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DDC-C816-633E-DE47-7E77885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606A4-9425-8A6B-2D45-3E56D0EA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22669-22B9-DB1A-6C55-9539340A2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E3A9-0503-0A57-7ECB-7149EDA4A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F76F2-B5AE-1420-67A6-4DE5023EC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9B6F0-8D84-DD3F-1750-46696C31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69E03-94ED-3C91-C5B8-CCB0F1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F50D6-134F-939D-D1E5-4EBC043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DB79-DF10-721B-5E09-8346161F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64710-452A-2D1F-95C0-45BE9859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9011E-2756-B2DF-20CD-188A8731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B503-97D7-87D7-2408-5A125AB6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55822-33B5-ED7A-D366-75F628E7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2DC72-8F88-3BAE-12CC-77EEF3DA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F73C-9470-9AD2-96BC-260F6449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6304-A2EA-E891-FD11-970499F6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A899-4F33-A5C9-E9DE-C9431473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15F1E-318B-6326-0F5E-232785B2B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8BFB-830D-F2AF-2853-B92419EB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1647D-5599-3A93-7444-929E821D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66614-679B-BA65-0B40-0ECBB29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7561-29B2-3072-4B59-2911E6F1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C2CCB-B11F-51C6-16FB-609C28DCF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5E7E-3DB9-CD2F-B7D8-0705BCDD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38B95-D835-4B8D-BA5D-45C184B8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5C173-9CBC-E00A-1D9F-1B51E48A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2816F-E9E1-1BDF-DCFF-A2545A6D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4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4A773-D25E-6CC9-8A5E-FD3D39F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F593-38EE-11BD-2282-EADA255B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B722C-3861-7BCB-A4B7-AE77C150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2567-94FF-9131-92EC-2563256ED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87-A9B3-0F42-E3A7-8BDBBBC9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1125537"/>
            <a:ext cx="10515600" cy="1325563"/>
          </a:xfrm>
        </p:spPr>
        <p:txBody>
          <a:bodyPr/>
          <a:lstStyle/>
          <a:p>
            <a:r>
              <a:rPr lang="en-US" b="1" dirty="0"/>
              <a:t>Looking back: How far have we come?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Rétrospective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: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où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sommes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-nous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Hotel Cyperus</a:t>
            </a:r>
          </a:p>
          <a:p>
            <a:pPr marL="0" indent="0">
              <a:buNone/>
            </a:pPr>
            <a:r>
              <a:rPr lang="en-US" dirty="0"/>
              <a:t>Andasibe, Madagascar</a:t>
            </a:r>
          </a:p>
          <a:p>
            <a:pPr marL="0" indent="0">
              <a:buNone/>
            </a:pPr>
            <a:r>
              <a:rPr lang="en-US" dirty="0"/>
              <a:t>May 2025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44CEB1-8EA8-FFAE-33BF-18690B7A06EF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un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740E52E9-91C0-05EC-EAE4-A2C3D81C12EB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7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78251D-1012-518E-AADE-5AB26CF1A455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D09BC-237E-49FE-81ED-1367206CA81E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6FD05-7B3C-AE71-D422-1D9135C1F3BD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19C437EF-0726-FDAA-C023-4EE201B28927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4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988A-CDFD-EAD4-1554-490D4859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31B12B-9ABE-6BD4-A859-48552C4ACF82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A1107-A82C-AD8A-7C6A-DCBEC81CF9B3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4ADB0-40E6-DB0B-8CCA-3385F4CF8831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150E56B4-44CD-553E-CCDA-5B68A7B41075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638B5-BDBB-DD44-7617-CE7265F07316}"/>
              </a:ext>
            </a:extLst>
          </p:cNvPr>
          <p:cNvSpPr txBox="1">
            <a:spLocks/>
          </p:cNvSpPr>
          <p:nvPr/>
        </p:nvSpPr>
        <p:spPr>
          <a:xfrm>
            <a:off x="4680454" y="2899094"/>
            <a:ext cx="23860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8B8186-CEA0-1AAF-C85F-7BE239FB683D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BA577-0C6E-477A-C7A4-EFC22C0E4AC4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72CB0-A929-541B-0678-FEEEE8FED2F3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6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A40A6-0DDE-D27E-6436-53E6DC29B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85905A-FAF5-4FF6-065C-363DE275E8A9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DC6C4-A4D1-2797-547E-107B78E42CF0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CD006-8EF1-1C6C-AF98-9340951A63CC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32EAF5A7-5B99-9F18-3225-009C8DA95CD7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E9ED1-3A8F-1C96-DA19-77DF83A60E81}"/>
              </a:ext>
            </a:extLst>
          </p:cNvPr>
          <p:cNvSpPr txBox="1">
            <a:spLocks/>
          </p:cNvSpPr>
          <p:nvPr/>
        </p:nvSpPr>
        <p:spPr>
          <a:xfrm>
            <a:off x="4680454" y="2899094"/>
            <a:ext cx="23860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77DD37-2B4E-C9D0-8DCB-C4B30F74AA6E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7378C-F4ED-59EC-F666-69840C96E8D5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ADF31C-84A4-DC61-F2B2-7FDDD67B5E20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9648B3F-91AA-A73C-FAED-42C3350B7787}"/>
              </a:ext>
            </a:extLst>
          </p:cNvPr>
          <p:cNvSpPr txBox="1">
            <a:spLocks/>
          </p:cNvSpPr>
          <p:nvPr/>
        </p:nvSpPr>
        <p:spPr>
          <a:xfrm>
            <a:off x="4547042" y="423518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Correlation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Corrélation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0CD880-C14D-BC10-19C5-1432EECAB984}"/>
              </a:ext>
            </a:extLst>
          </p:cNvPr>
          <p:cNvSpPr txBox="1">
            <a:spLocks/>
          </p:cNvSpPr>
          <p:nvPr/>
        </p:nvSpPr>
        <p:spPr>
          <a:xfrm>
            <a:off x="7729758" y="4255973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Causation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Causalité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EFF9C1-A7C7-9759-6B5B-7666D7F90A5B}"/>
              </a:ext>
            </a:extLst>
          </p:cNvPr>
          <p:cNvSpPr txBox="1">
            <a:spLocks/>
          </p:cNvSpPr>
          <p:nvPr/>
        </p:nvSpPr>
        <p:spPr>
          <a:xfrm>
            <a:off x="4547042" y="538462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What?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Que?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A775AA-2555-A7DA-30D1-2DA8CC1737F2}"/>
              </a:ext>
            </a:extLst>
          </p:cNvPr>
          <p:cNvSpPr txBox="1">
            <a:spLocks/>
          </p:cNvSpPr>
          <p:nvPr/>
        </p:nvSpPr>
        <p:spPr>
          <a:xfrm>
            <a:off x="7668115" y="5384619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How?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Comment?</a:t>
            </a:r>
          </a:p>
        </p:txBody>
      </p:sp>
    </p:spTree>
    <p:extLst>
      <p:ext uri="{BB962C8B-B14F-4D97-AF65-F5344CB8AC3E}">
        <p14:creationId xmlns:p14="http://schemas.microsoft.com/office/powerpoint/2010/main" val="1765410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459B7D0-472A-67AE-C6FD-38D8B30D60AA}"/>
              </a:ext>
            </a:extLst>
          </p:cNvPr>
          <p:cNvSpPr txBox="1">
            <a:spLocks/>
          </p:cNvSpPr>
          <p:nvPr/>
        </p:nvSpPr>
        <p:spPr>
          <a:xfrm>
            <a:off x="4680454" y="2899094"/>
            <a:ext cx="23860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740DBF-E13E-AE61-1965-D729C11D0B58}"/>
              </a:ext>
            </a:extLst>
          </p:cNvPr>
          <p:cNvSpPr txBox="1">
            <a:spLocks/>
          </p:cNvSpPr>
          <p:nvPr/>
        </p:nvSpPr>
        <p:spPr>
          <a:xfrm>
            <a:off x="7451099" y="2899095"/>
            <a:ext cx="31770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</a:t>
            </a:r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D1A29-86D2-5536-F7EF-732D4CCB49E8}"/>
              </a:ext>
            </a:extLst>
          </p:cNvPr>
          <p:cNvSpPr/>
          <p:nvPr/>
        </p:nvSpPr>
        <p:spPr>
          <a:xfrm rot="5400000">
            <a:off x="7462146" y="744984"/>
            <a:ext cx="45719" cy="707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3083FC-2252-CCEF-CE30-B3855158A5D3}"/>
              </a:ext>
            </a:extLst>
          </p:cNvPr>
          <p:cNvSpPr/>
          <p:nvPr/>
        </p:nvSpPr>
        <p:spPr>
          <a:xfrm>
            <a:off x="7269995" y="2862907"/>
            <a:ext cx="45719" cy="34601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151B46-0932-4C33-AD58-ABE7EB4D7B56}"/>
              </a:ext>
            </a:extLst>
          </p:cNvPr>
          <p:cNvSpPr txBox="1">
            <a:spLocks/>
          </p:cNvSpPr>
          <p:nvPr/>
        </p:nvSpPr>
        <p:spPr>
          <a:xfrm>
            <a:off x="4547042" y="423518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Correlation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Corrélation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B181BE-6D1E-B76F-BAF2-ACBC5495D8F6}"/>
              </a:ext>
            </a:extLst>
          </p:cNvPr>
          <p:cNvSpPr txBox="1">
            <a:spLocks/>
          </p:cNvSpPr>
          <p:nvPr/>
        </p:nvSpPr>
        <p:spPr>
          <a:xfrm>
            <a:off x="7729758" y="4255973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Causation</a:t>
            </a:r>
          </a:p>
          <a:p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Causalité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EEA81A-D768-4070-3657-5693359DF256}"/>
              </a:ext>
            </a:extLst>
          </p:cNvPr>
          <p:cNvSpPr txBox="1">
            <a:spLocks/>
          </p:cNvSpPr>
          <p:nvPr/>
        </p:nvSpPr>
        <p:spPr>
          <a:xfrm>
            <a:off x="4547042" y="5384620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What?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Que?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04D99A-6937-DD97-2600-89EE6D94B64A}"/>
              </a:ext>
            </a:extLst>
          </p:cNvPr>
          <p:cNvSpPr txBox="1">
            <a:spLocks/>
          </p:cNvSpPr>
          <p:nvPr/>
        </p:nvSpPr>
        <p:spPr>
          <a:xfrm>
            <a:off x="7668115" y="5384619"/>
            <a:ext cx="221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How?</a:t>
            </a:r>
          </a:p>
          <a:p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Comment?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E2EC5A5-8EEC-44CC-42A1-1E55A6BA2A39}"/>
              </a:ext>
            </a:extLst>
          </p:cNvPr>
          <p:cNvSpPr txBox="1">
            <a:spLocks/>
          </p:cNvSpPr>
          <p:nvPr/>
        </p:nvSpPr>
        <p:spPr>
          <a:xfrm>
            <a:off x="3689271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What is a model?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Qu'est-ce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qu'un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592CF0-AE9A-5F88-FA2E-55B76FA63DE2}"/>
              </a:ext>
            </a:extLst>
          </p:cNvPr>
          <p:cNvSpPr txBox="1"/>
          <p:nvPr/>
        </p:nvSpPr>
        <p:spPr>
          <a:xfrm>
            <a:off x="3689271" y="1525551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an abstract representation of a phenomenon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5A323-5064-A8D9-3ADC-08D10E5E2102}"/>
              </a:ext>
            </a:extLst>
          </p:cNvPr>
          <p:cNvSpPr txBox="1"/>
          <p:nvPr/>
        </p:nvSpPr>
        <p:spPr>
          <a:xfrm>
            <a:off x="3139370" y="2045085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représentation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abstraite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d'un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phénomène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BB2DDB61-D3B8-2181-8A59-5115B8933899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51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6C3080-2B15-5D47-5C3C-B164C7B839C1}"/>
              </a:ext>
            </a:extLst>
          </p:cNvPr>
          <p:cNvSpPr txBox="1">
            <a:spLocks/>
          </p:cNvSpPr>
          <p:nvPr/>
        </p:nvSpPr>
        <p:spPr>
          <a:xfrm>
            <a:off x="154129" y="2511070"/>
            <a:ext cx="7693316" cy="3034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Statistical: What is the relationship between increasing temperature and </a:t>
            </a:r>
            <a:r>
              <a:rPr lang="en-US" i="1" dirty="0"/>
              <a:t>A. gambiae </a:t>
            </a:r>
            <a:r>
              <a:rPr lang="en-US" dirty="0"/>
              <a:t>occurrence in Madagascar?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Statistique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: Quelle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est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relation entre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l'augmentation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température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présence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d'A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gambiae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Madagascar 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B0BD6F-61F6-3873-6DEA-AA9004C42B04}"/>
              </a:ext>
            </a:extLst>
          </p:cNvPr>
          <p:cNvSpPr txBox="1">
            <a:spLocks/>
          </p:cNvSpPr>
          <p:nvPr/>
        </p:nvSpPr>
        <p:spPr>
          <a:xfrm>
            <a:off x="3701145" y="168045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Formulating research questions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des questions de recherche</a:t>
            </a:r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02DDE972-1D8D-0E30-C69E-6273E9D5C758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963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3A5B31E-4722-CC16-0A61-FBDFBDBB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Formulating research questions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des questions de recherche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BC56162-3A9C-B008-B0D6-B57AEAEEC12D}"/>
              </a:ext>
            </a:extLst>
          </p:cNvPr>
          <p:cNvSpPr txBox="1">
            <a:spLocks/>
          </p:cNvSpPr>
          <p:nvPr/>
        </p:nvSpPr>
        <p:spPr>
          <a:xfrm>
            <a:off x="101407" y="2187840"/>
            <a:ext cx="6901764" cy="4522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Mechanistic: How does cover plant abundance affect survival and growth of native plants in reforestation sites in the District of </a:t>
            </a:r>
            <a:r>
              <a:rPr lang="en-US" dirty="0" err="1"/>
              <a:t>Ifanadiana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Mécaniste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: comment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l'abondance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plantes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couverture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affecte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elle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survie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croissance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plantes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indigènes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dans les sites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reboisement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du district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d'Ifanadiana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 ?</a:t>
            </a:r>
          </a:p>
        </p:txBody>
      </p:sp>
      <p:sp>
        <p:nvSpPr>
          <p:cNvPr id="5" name="Freeform 31">
            <a:extLst>
              <a:ext uri="{FF2B5EF4-FFF2-40B4-BE49-F238E27FC236}">
                <a16:creationId xmlns:a16="http://schemas.microsoft.com/office/drawing/2014/main" id="{D6BA198F-36BF-DBBB-4B66-1C8873EC6851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6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FDADB-A7C6-77A2-FEE2-CAEC068A2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1">
            <a:extLst>
              <a:ext uri="{FF2B5EF4-FFF2-40B4-BE49-F238E27FC236}">
                <a16:creationId xmlns:a16="http://schemas.microsoft.com/office/drawing/2014/main" id="{1DBA4057-FFD7-0DCB-1A20-77A195A27719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199AA-1E22-A928-8CF8-8BFAE2F9E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77"/>
          <a:stretch/>
        </p:blipFill>
        <p:spPr>
          <a:xfrm>
            <a:off x="6984496" y="353836"/>
            <a:ext cx="5046748" cy="17233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B1FE29-D5C3-979A-A40A-2D466B5B8DE3}"/>
              </a:ext>
            </a:extLst>
          </p:cNvPr>
          <p:cNvSpPr txBox="1">
            <a:spLocks/>
          </p:cNvSpPr>
          <p:nvPr/>
        </p:nvSpPr>
        <p:spPr>
          <a:xfrm>
            <a:off x="3561464" y="16966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Dynamical Fever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Fièvre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dynamique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F4DE2-2A94-144A-3039-A5D5FC96B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66" y="2165246"/>
            <a:ext cx="6855540" cy="45898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7C1B5A-18B2-9330-DFC1-CBF918EE9D2F}"/>
                  </a:ext>
                </a:extLst>
              </p:cNvPr>
              <p:cNvSpPr txBox="1"/>
              <p:nvPr/>
            </p:nvSpPr>
            <p:spPr>
              <a:xfrm>
                <a:off x="7985410" y="3303960"/>
                <a:ext cx="3044920" cy="1353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7C1B5A-18B2-9330-DFC1-CBF918EE9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410" y="3303960"/>
                <a:ext cx="3044920" cy="1353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2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53F28-4E35-4E3E-A40F-998E3584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E2D66B-9722-FA8B-E577-2F12F101C659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F56443-9BD0-6825-DBFE-577831DD7341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89CE2D21-D875-E4BE-10A5-4FB335511AB1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4E6250D-F825-06D7-CE5F-D11DA706608E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E54270B-FEE3-1524-B2AC-1B9BA8A0F260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9D20265-D116-8B2D-A597-3C90A763A481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99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C067605-EBCA-76BD-4452-CF38148E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3738" y="1378425"/>
            <a:ext cx="6653929" cy="49677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E468D2-058A-163A-2B04-101BDA30887B}"/>
              </a:ext>
            </a:extLst>
          </p:cNvPr>
          <p:cNvSpPr txBox="1"/>
          <p:nvPr/>
        </p:nvSpPr>
        <p:spPr>
          <a:xfrm>
            <a:off x="8988494" y="6488668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428515-1095-C5B8-1DC5-1B03A5BE6258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22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Model-Guided Study Design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Conception d'étude guidée par modèle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98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4826699" y="42401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AA6C9D-73ED-1F72-577B-AAB26E3C2893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3F6CF1-B7BC-250B-7626-7409927072FF}"/>
              </a:ext>
            </a:extLst>
          </p:cNvPr>
          <p:cNvCxnSpPr>
            <a:cxnSpLocks/>
          </p:cNvCxnSpPr>
          <p:nvPr/>
        </p:nvCxnSpPr>
        <p:spPr>
          <a:xfrm flipV="1">
            <a:off x="3255183" y="6217622"/>
            <a:ext cx="1539535" cy="3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70000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26965C-2344-0F2A-967A-D156CF74816C}"/>
              </a:ext>
            </a:extLst>
          </p:cNvPr>
          <p:cNvCxnSpPr>
            <a:cxnSpLocks/>
          </p:cNvCxnSpPr>
          <p:nvPr/>
        </p:nvCxnSpPr>
        <p:spPr>
          <a:xfrm flipV="1">
            <a:off x="6056101" y="260896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>
            <a:extLst>
              <a:ext uri="{FF2B5EF4-FFF2-40B4-BE49-F238E27FC236}">
                <a16:creationId xmlns:a16="http://schemas.microsoft.com/office/drawing/2014/main" id="{B05D3911-A7BE-AA48-965E-BDBADB703BF2}"/>
              </a:ext>
            </a:extLst>
          </p:cNvPr>
          <p:cNvSpPr/>
          <p:nvPr/>
        </p:nvSpPr>
        <p:spPr>
          <a:xfrm>
            <a:off x="4130100" y="1729376"/>
            <a:ext cx="4026215" cy="2035727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Reading a Model-Focused Research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35416" y="4342873"/>
            <a:ext cx="3532711" cy="227808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“Exploring Types of Models”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Linear Regression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Mechanistic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Mechanistic Modeling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Epidemic Cards Game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FF0E06-48F8-09E9-EC72-C17B8BCB329F}"/>
              </a:ext>
            </a:extLst>
          </p:cNvPr>
          <p:cNvCxnSpPr>
            <a:cxnSpLocks/>
          </p:cNvCxnSpPr>
          <p:nvPr/>
        </p:nvCxnSpPr>
        <p:spPr>
          <a:xfrm flipV="1">
            <a:off x="7679268" y="990600"/>
            <a:ext cx="1947332" cy="14573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C77B6D-D01A-71BC-EED6-0B7A72AC90A9}"/>
              </a:ext>
            </a:extLst>
          </p:cNvPr>
          <p:cNvCxnSpPr>
            <a:cxnSpLocks/>
          </p:cNvCxnSpPr>
          <p:nvPr/>
        </p:nvCxnSpPr>
        <p:spPr>
          <a:xfrm flipV="1">
            <a:off x="10394071" y="1479346"/>
            <a:ext cx="0" cy="47683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>
            <a:extLst>
              <a:ext uri="{FF2B5EF4-FFF2-40B4-BE49-F238E27FC236}">
                <a16:creationId xmlns:a16="http://schemas.microsoft.com/office/drawing/2014/main" id="{EC7DD084-F0C5-5544-A587-694D98B80C2C}"/>
              </a:ext>
            </a:extLst>
          </p:cNvPr>
          <p:cNvSpPr/>
          <p:nvPr/>
        </p:nvSpPr>
        <p:spPr>
          <a:xfrm>
            <a:off x="8764106" y="2750865"/>
            <a:ext cx="3259931" cy="2035727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“Using Models in Practice”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Comparison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Phylogenetic Analysis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Phylogenetic Analysis Tutorial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Research Seminar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A886988-76B8-2648-AC5E-E606AB0965AC}"/>
              </a:ext>
            </a:extLst>
          </p:cNvPr>
          <p:cNvSpPr/>
          <p:nvPr/>
        </p:nvSpPr>
        <p:spPr>
          <a:xfrm>
            <a:off x="9023599" y="5948749"/>
            <a:ext cx="2740944" cy="672206"/>
          </a:xfrm>
          <a:custGeom>
            <a:avLst/>
            <a:gdLst>
              <a:gd name="connsiteX0" fmla="*/ 0 w 2168164"/>
              <a:gd name="connsiteY0" fmla="*/ 81885 h 818852"/>
              <a:gd name="connsiteX1" fmla="*/ 81885 w 2168164"/>
              <a:gd name="connsiteY1" fmla="*/ 0 h 818852"/>
              <a:gd name="connsiteX2" fmla="*/ 2086279 w 2168164"/>
              <a:gd name="connsiteY2" fmla="*/ 0 h 818852"/>
              <a:gd name="connsiteX3" fmla="*/ 2168164 w 2168164"/>
              <a:gd name="connsiteY3" fmla="*/ 81885 h 818852"/>
              <a:gd name="connsiteX4" fmla="*/ 2168164 w 2168164"/>
              <a:gd name="connsiteY4" fmla="*/ 736967 h 818852"/>
              <a:gd name="connsiteX5" fmla="*/ 2086279 w 2168164"/>
              <a:gd name="connsiteY5" fmla="*/ 818852 h 818852"/>
              <a:gd name="connsiteX6" fmla="*/ 81885 w 2168164"/>
              <a:gd name="connsiteY6" fmla="*/ 818852 h 818852"/>
              <a:gd name="connsiteX7" fmla="*/ 0 w 2168164"/>
              <a:gd name="connsiteY7" fmla="*/ 736967 h 818852"/>
              <a:gd name="connsiteX8" fmla="*/ 0 w 2168164"/>
              <a:gd name="connsiteY8" fmla="*/ 81885 h 81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164" h="818852">
                <a:moveTo>
                  <a:pt x="0" y="81885"/>
                </a:moveTo>
                <a:cubicBezTo>
                  <a:pt x="0" y="36661"/>
                  <a:pt x="36661" y="0"/>
                  <a:pt x="81885" y="0"/>
                </a:cubicBezTo>
                <a:lnTo>
                  <a:pt x="2086279" y="0"/>
                </a:lnTo>
                <a:cubicBezTo>
                  <a:pt x="2131503" y="0"/>
                  <a:pt x="2168164" y="36661"/>
                  <a:pt x="2168164" y="81885"/>
                </a:cubicBezTo>
                <a:lnTo>
                  <a:pt x="2168164" y="736967"/>
                </a:lnTo>
                <a:cubicBezTo>
                  <a:pt x="2168164" y="782191"/>
                  <a:pt x="2131503" y="818852"/>
                  <a:pt x="2086279" y="818852"/>
                </a:cubicBezTo>
                <a:lnTo>
                  <a:pt x="81885" y="818852"/>
                </a:lnTo>
                <a:cubicBezTo>
                  <a:pt x="36661" y="818852"/>
                  <a:pt x="0" y="782191"/>
                  <a:pt x="0" y="736967"/>
                </a:cubicBezTo>
                <a:lnTo>
                  <a:pt x="0" y="81885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43" tIns="84943" rIns="84943" bIns="84943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“Sharing Your Work”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Final student presentations</a:t>
            </a: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80032" y="5104528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D82F51C-E8BE-104A-8342-F1F68FB39116}"/>
              </a:ext>
            </a:extLst>
          </p:cNvPr>
          <p:cNvSpPr/>
          <p:nvPr/>
        </p:nvSpPr>
        <p:spPr>
          <a:xfrm>
            <a:off x="8718255" y="375409"/>
            <a:ext cx="3259930" cy="2035727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“Modeling Different Types of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Hike at VOI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Spatial Analysis and Visualization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Spatial Analysis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5F494-4DB2-38A8-8835-D58657B6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4" y="3267189"/>
            <a:ext cx="5457588" cy="3308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B4634-A654-2264-47E4-9E183A34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67" y="1514714"/>
            <a:ext cx="6307929" cy="5184979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29F04D9-A878-626A-5E69-8DD5B556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9F7C93-9392-0648-043D-A4E4EC5A0CFB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22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Model-Guided Study Design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Conception d'étude guidée par modèle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5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220118"/>
          </a:xfrm>
        </p:spPr>
        <p:txBody>
          <a:bodyPr>
            <a:normAutofit/>
          </a:bodyPr>
          <a:lstStyle/>
          <a:p>
            <a:r>
              <a:rPr lang="en-US" sz="3500" dirty="0"/>
              <a:t>Model-Guided Study Design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Conception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d'étude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guidée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par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468D2-058A-163A-2B04-101BDA30887B}"/>
              </a:ext>
            </a:extLst>
          </p:cNvPr>
          <p:cNvSpPr txBox="1"/>
          <p:nvPr/>
        </p:nvSpPr>
        <p:spPr>
          <a:xfrm>
            <a:off x="49208" y="6516507"/>
            <a:ext cx="320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Restif</a:t>
            </a:r>
            <a:r>
              <a:rPr lang="en-US" dirty="0"/>
              <a:t> et al. 2012 </a:t>
            </a:r>
            <a:r>
              <a:rPr lang="en-US" i="1" dirty="0"/>
              <a:t>Ecology Letters</a:t>
            </a:r>
            <a:endParaRPr lang="en-US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1DC4AC8-9022-B0A3-3D1A-6A3AD2B4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58" y="1560394"/>
            <a:ext cx="7772400" cy="45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7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55B834D-B8C6-8288-89FB-20CBEEE4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4DEEE15-7243-3BE4-8C1E-7302C31BF1F1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13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FAF03F4A-4388-DD97-8965-5BC0B140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3E0B199-3358-24EA-77EF-E0F3C784D6AC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43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957096"/>
          </a:xfrm>
        </p:spPr>
        <p:txBody>
          <a:bodyPr>
            <a:normAutofit/>
          </a:bodyPr>
          <a:lstStyle/>
          <a:p>
            <a:r>
              <a:rPr lang="en-US" dirty="0"/>
              <a:t>Intro to Compartmental Models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Introduction aux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compartimentés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A5621-9975-B19B-12A6-2D3933428010}"/>
              </a:ext>
            </a:extLst>
          </p:cNvPr>
          <p:cNvSpPr/>
          <p:nvPr/>
        </p:nvSpPr>
        <p:spPr>
          <a:xfrm>
            <a:off x="4890826" y="4177959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4C792-6989-B91F-91DA-F59A8D38DD58}"/>
              </a:ext>
            </a:extLst>
          </p:cNvPr>
          <p:cNvSpPr/>
          <p:nvPr/>
        </p:nvSpPr>
        <p:spPr>
          <a:xfrm>
            <a:off x="6448400" y="4209416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B8A4E-6550-F187-5AE0-FDF231EB9C4B}"/>
              </a:ext>
            </a:extLst>
          </p:cNvPr>
          <p:cNvCxnSpPr>
            <a:cxnSpLocks/>
          </p:cNvCxnSpPr>
          <p:nvPr/>
        </p:nvCxnSpPr>
        <p:spPr>
          <a:xfrm>
            <a:off x="5772218" y="459535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ED807-6690-A9F4-D751-A21903D0A79A}"/>
              </a:ext>
            </a:extLst>
          </p:cNvPr>
          <p:cNvCxnSpPr>
            <a:cxnSpLocks/>
          </p:cNvCxnSpPr>
          <p:nvPr/>
        </p:nvCxnSpPr>
        <p:spPr>
          <a:xfrm>
            <a:off x="5289836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3BCC34-DCA6-3A51-7D19-4750B8914EA6}"/>
              </a:ext>
            </a:extLst>
          </p:cNvPr>
          <p:cNvCxnSpPr>
            <a:cxnSpLocks/>
          </p:cNvCxnSpPr>
          <p:nvPr/>
        </p:nvCxnSpPr>
        <p:spPr>
          <a:xfrm>
            <a:off x="6883730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F87A52C-A428-F495-9184-D460D8EE1AFE}"/>
              </a:ext>
            </a:extLst>
          </p:cNvPr>
          <p:cNvCxnSpPr>
            <a:cxnSpLocks/>
            <a:stCxn id="3" idx="0"/>
            <a:endCxn id="2" idx="0"/>
          </p:cNvCxnSpPr>
          <p:nvPr/>
        </p:nvCxnSpPr>
        <p:spPr>
          <a:xfrm rot="16200000" flipV="1">
            <a:off x="6052896" y="341490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E64879-F77B-E662-9D52-7264C5A1B437}"/>
              </a:ext>
            </a:extLst>
          </p:cNvPr>
          <p:cNvSpPr/>
          <p:nvPr/>
        </p:nvSpPr>
        <p:spPr>
          <a:xfrm>
            <a:off x="5581212" y="3439295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299FF-BFFA-2EA2-346D-C66E147DE232}"/>
              </a:ext>
            </a:extLst>
          </p:cNvPr>
          <p:cNvSpPr/>
          <p:nvPr/>
        </p:nvSpPr>
        <p:spPr>
          <a:xfrm>
            <a:off x="5746259" y="4255583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B0211-6D34-F27B-5A40-BCE89EE792D3}"/>
              </a:ext>
            </a:extLst>
          </p:cNvPr>
          <p:cNvSpPr/>
          <p:nvPr/>
        </p:nvSpPr>
        <p:spPr>
          <a:xfrm>
            <a:off x="5297372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C94A-E7A9-F9FB-7AF0-84A70441B001}"/>
              </a:ext>
            </a:extLst>
          </p:cNvPr>
          <p:cNvSpPr/>
          <p:nvPr/>
        </p:nvSpPr>
        <p:spPr>
          <a:xfrm>
            <a:off x="6861426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C60FA-7549-B91D-D25F-BA3471DAF5AA}"/>
              </a:ext>
            </a:extLst>
          </p:cNvPr>
          <p:cNvSpPr/>
          <p:nvPr/>
        </p:nvSpPr>
        <p:spPr>
          <a:xfrm>
            <a:off x="3057323" y="5808621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239B5-E328-3127-8C90-627701EF5160}"/>
              </a:ext>
            </a:extLst>
          </p:cNvPr>
          <p:cNvSpPr txBox="1"/>
          <p:nvPr/>
        </p:nvSpPr>
        <p:spPr>
          <a:xfrm>
            <a:off x="4964172" y="2656302"/>
            <a:ext cx="229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Structured Population</a:t>
            </a:r>
          </a:p>
        </p:txBody>
      </p:sp>
    </p:spTree>
    <p:extLst>
      <p:ext uri="{BB962C8B-B14F-4D97-AF65-F5344CB8AC3E}">
        <p14:creationId xmlns:p14="http://schemas.microsoft.com/office/powerpoint/2010/main" val="157417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586B79A-BE8C-BD8A-700E-DC48EC6351B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20268" y="3492189"/>
            <a:ext cx="1049928" cy="1238597"/>
          </a:xfrm>
          <a:prstGeom prst="curvedConnector4">
            <a:avLst>
              <a:gd name="adj1" fmla="val -50275"/>
              <a:gd name="adj2" fmla="val 145302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1391848-2129-7A21-3509-C77F473D24C7}"/>
              </a:ext>
            </a:extLst>
          </p:cNvPr>
          <p:cNvCxnSpPr>
            <a:cxnSpLocks/>
          </p:cNvCxnSpPr>
          <p:nvPr/>
        </p:nvCxnSpPr>
        <p:spPr>
          <a:xfrm flipV="1">
            <a:off x="3503126" y="4636451"/>
            <a:ext cx="87283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1A2317-63BA-FBDC-3BD1-EB3B4F03FCDA}"/>
              </a:ext>
            </a:extLst>
          </p:cNvPr>
          <p:cNvSpPr/>
          <p:nvPr/>
        </p:nvSpPr>
        <p:spPr>
          <a:xfrm>
            <a:off x="3503126" y="4097842"/>
            <a:ext cx="10967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effectLst/>
                <a:latin typeface="Helvetica" pitchFamily="2" charset="0"/>
              </a:rPr>
              <a:t>deaths</a:t>
            </a:r>
            <a:endParaRPr lang="en-US" sz="2200" dirty="0">
              <a:effectLst/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26E8D2-DAB5-7810-A798-D1C624EE448A}"/>
              </a:ext>
            </a:extLst>
          </p:cNvPr>
          <p:cNvSpPr/>
          <p:nvPr/>
        </p:nvSpPr>
        <p:spPr>
          <a:xfrm>
            <a:off x="-774148" y="5931732"/>
            <a:ext cx="60773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=births*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-deaths*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1DEC7-ED77-11EC-80B4-59FB7F0D4F68}"/>
              </a:ext>
            </a:extLst>
          </p:cNvPr>
          <p:cNvSpPr/>
          <p:nvPr/>
        </p:nvSpPr>
        <p:spPr>
          <a:xfrm>
            <a:off x="1025933" y="3586524"/>
            <a:ext cx="2477193" cy="20998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Helvetica" pitchFamily="2" charset="0"/>
              </a:rPr>
              <a:t>Madagascar</a:t>
            </a:r>
          </a:p>
          <a:p>
            <a:pPr algn="ctr"/>
            <a:r>
              <a:rPr lang="en-US" sz="3200" dirty="0">
                <a:latin typeface="Helvetica" pitchFamily="2" charset="0"/>
              </a:rPr>
              <a:t>(N)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A5621-9975-B19B-12A6-2D3933428010}"/>
              </a:ext>
            </a:extLst>
          </p:cNvPr>
          <p:cNvSpPr/>
          <p:nvPr/>
        </p:nvSpPr>
        <p:spPr>
          <a:xfrm>
            <a:off x="4890826" y="4177959"/>
            <a:ext cx="798021" cy="77188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Babies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4C792-6989-B91F-91DA-F59A8D38DD58}"/>
              </a:ext>
            </a:extLst>
          </p:cNvPr>
          <p:cNvSpPr/>
          <p:nvPr/>
        </p:nvSpPr>
        <p:spPr>
          <a:xfrm>
            <a:off x="6448400" y="4209416"/>
            <a:ext cx="798021" cy="77188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3B8A4E-6550-F187-5AE0-FDF231EB9C4B}"/>
              </a:ext>
            </a:extLst>
          </p:cNvPr>
          <p:cNvCxnSpPr>
            <a:cxnSpLocks/>
          </p:cNvCxnSpPr>
          <p:nvPr/>
        </p:nvCxnSpPr>
        <p:spPr>
          <a:xfrm>
            <a:off x="5772218" y="4595357"/>
            <a:ext cx="592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ED807-6690-A9F4-D751-A21903D0A79A}"/>
              </a:ext>
            </a:extLst>
          </p:cNvPr>
          <p:cNvCxnSpPr>
            <a:cxnSpLocks/>
          </p:cNvCxnSpPr>
          <p:nvPr/>
        </p:nvCxnSpPr>
        <p:spPr>
          <a:xfrm>
            <a:off x="5289836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3BCC34-DCA6-3A51-7D19-4750B8914EA6}"/>
              </a:ext>
            </a:extLst>
          </p:cNvPr>
          <p:cNvCxnSpPr>
            <a:cxnSpLocks/>
          </p:cNvCxnSpPr>
          <p:nvPr/>
        </p:nvCxnSpPr>
        <p:spPr>
          <a:xfrm>
            <a:off x="6883730" y="4981298"/>
            <a:ext cx="0" cy="519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3F87A52C-A428-F495-9184-D460D8EE1AFE}"/>
              </a:ext>
            </a:extLst>
          </p:cNvPr>
          <p:cNvCxnSpPr>
            <a:cxnSpLocks/>
            <a:stCxn id="3" idx="0"/>
            <a:endCxn id="2" idx="0"/>
          </p:cNvCxnSpPr>
          <p:nvPr/>
        </p:nvCxnSpPr>
        <p:spPr>
          <a:xfrm rot="16200000" flipV="1">
            <a:off x="6052896" y="3414901"/>
            <a:ext cx="31457" cy="1557574"/>
          </a:xfrm>
          <a:prstGeom prst="curvedConnector3">
            <a:avLst>
              <a:gd name="adj1" fmla="val 119666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E64879-F77B-E662-9D52-7264C5A1B437}"/>
              </a:ext>
            </a:extLst>
          </p:cNvPr>
          <p:cNvSpPr/>
          <p:nvPr/>
        </p:nvSpPr>
        <p:spPr>
          <a:xfrm>
            <a:off x="5581212" y="3439295"/>
            <a:ext cx="108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births 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B299FF-BFFA-2EA2-346D-C66E147DE232}"/>
              </a:ext>
            </a:extLst>
          </p:cNvPr>
          <p:cNvSpPr/>
          <p:nvPr/>
        </p:nvSpPr>
        <p:spPr>
          <a:xfrm>
            <a:off x="5746259" y="4255583"/>
            <a:ext cx="644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ging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en-US" i="1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</a:t>
            </a:r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B0211-6D34-F27B-5A40-BCE89EE792D3}"/>
              </a:ext>
            </a:extLst>
          </p:cNvPr>
          <p:cNvSpPr/>
          <p:nvPr/>
        </p:nvSpPr>
        <p:spPr>
          <a:xfrm>
            <a:off x="5297372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52C94A-E7A9-F9FB-7AF0-84A70441B001}"/>
              </a:ext>
            </a:extLst>
          </p:cNvPr>
          <p:cNvSpPr/>
          <p:nvPr/>
        </p:nvSpPr>
        <p:spPr>
          <a:xfrm>
            <a:off x="6861426" y="5053953"/>
            <a:ext cx="79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deaths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C60FA-7549-B91D-D25F-BA3471DAF5AA}"/>
              </a:ext>
            </a:extLst>
          </p:cNvPr>
          <p:cNvSpPr/>
          <p:nvPr/>
        </p:nvSpPr>
        <p:spPr>
          <a:xfrm>
            <a:off x="3057323" y="5808621"/>
            <a:ext cx="60773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t+1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=</a:t>
            </a:r>
            <a:r>
              <a:rPr lang="en-US" sz="4000" dirty="0">
                <a:solidFill>
                  <a:srgbClr val="FF0000"/>
                </a:solidFill>
                <a:latin typeface="Helvetica" pitchFamily="2" charset="0"/>
                <a:sym typeface="Symbol" pitchFamily="2" charset="2"/>
              </a:rPr>
              <a:t></a:t>
            </a:r>
            <a:r>
              <a:rPr lang="en-US" sz="3200" dirty="0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*</a:t>
            </a:r>
            <a:r>
              <a:rPr lang="en-US" sz="32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N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Helvetica Light" panose="020B0403020202020204" pitchFamily="34" charset="0"/>
              </a:rPr>
              <a:t>t</a:t>
            </a:r>
            <a:endParaRPr lang="en-US" sz="3200" dirty="0">
              <a:solidFill>
                <a:srgbClr val="000000"/>
              </a:solidFill>
              <a:effectLst/>
              <a:latin typeface="Helvetica Light" panose="020B0403020202020204" pitchFamily="34" charset="0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6EEF413-1C6B-C436-0F31-C9FB7748279A}"/>
              </a:ext>
            </a:extLst>
          </p:cNvPr>
          <p:cNvCxnSpPr>
            <a:cxnSpLocks/>
          </p:cNvCxnSpPr>
          <p:nvPr/>
        </p:nvCxnSpPr>
        <p:spPr>
          <a:xfrm flipH="1">
            <a:off x="9285475" y="3119314"/>
            <a:ext cx="648182" cy="1901249"/>
          </a:xfrm>
          <a:prstGeom prst="curvedConnector4">
            <a:avLst>
              <a:gd name="adj1" fmla="val -150690"/>
              <a:gd name="adj2" fmla="val 99624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071C82F-BB0C-C7C5-E179-7818C0D66FCC}"/>
              </a:ext>
            </a:extLst>
          </p:cNvPr>
          <p:cNvSpPr/>
          <p:nvPr/>
        </p:nvSpPr>
        <p:spPr>
          <a:xfrm>
            <a:off x="8477624" y="2406116"/>
            <a:ext cx="1163781" cy="1180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lemur 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86E5AE2-36A3-8868-1CB8-52881A42F006}"/>
              </a:ext>
            </a:extLst>
          </p:cNvPr>
          <p:cNvCxnSpPr>
            <a:cxnSpLocks/>
            <a:stCxn id="22" idx="0"/>
            <a:endCxn id="22" idx="3"/>
          </p:cNvCxnSpPr>
          <p:nvPr/>
        </p:nvCxnSpPr>
        <p:spPr>
          <a:xfrm rot="16200000" flipH="1">
            <a:off x="9055358" y="2410273"/>
            <a:ext cx="590204" cy="581890"/>
          </a:xfrm>
          <a:prstGeom prst="curvedConnector4">
            <a:avLst>
              <a:gd name="adj1" fmla="val -38732"/>
              <a:gd name="adj2" fmla="val 13928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3BFB5C-6C12-67C0-06BA-EC9BFC2D3EC9}"/>
              </a:ext>
            </a:extLst>
          </p:cNvPr>
          <p:cNvSpPr/>
          <p:nvPr/>
        </p:nvSpPr>
        <p:spPr>
          <a:xfrm>
            <a:off x="8993222" y="1681476"/>
            <a:ext cx="201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reproduction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01D1CC-9149-5C68-79AB-ACFA54F0A972}"/>
              </a:ext>
            </a:extLst>
          </p:cNvPr>
          <p:cNvSpPr/>
          <p:nvPr/>
        </p:nvSpPr>
        <p:spPr>
          <a:xfrm>
            <a:off x="9469719" y="3604356"/>
            <a:ext cx="13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lemur death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6927AB3-0B04-13BB-E512-3EC74A22F97D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8817806" y="3828230"/>
            <a:ext cx="483416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687DD-8872-FDF2-19CA-E45B5D751BD3}"/>
              </a:ext>
            </a:extLst>
          </p:cNvPr>
          <p:cNvSpPr/>
          <p:nvPr/>
        </p:nvSpPr>
        <p:spPr>
          <a:xfrm>
            <a:off x="9515223" y="3866963"/>
            <a:ext cx="267677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(depends on fossa population)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C1F545BF-9C03-A853-7DFB-D3E0402A3E4E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H="1" flipV="1">
            <a:off x="8499126" y="5227410"/>
            <a:ext cx="538892" cy="581886"/>
          </a:xfrm>
          <a:prstGeom prst="curvedConnector4">
            <a:avLst>
              <a:gd name="adj1" fmla="val -73271"/>
              <a:gd name="adj2" fmla="val 16071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97E6F-78E8-B29E-6CCD-40148B60D15E}"/>
              </a:ext>
            </a:extLst>
          </p:cNvPr>
          <p:cNvSpPr/>
          <p:nvPr/>
        </p:nvSpPr>
        <p:spPr>
          <a:xfrm>
            <a:off x="7753191" y="4289372"/>
            <a:ext cx="27446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reproduction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(depends on lemur population)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DE5A7FB-547E-DB83-C54A-F71A8CA09E0B}"/>
              </a:ext>
            </a:extLst>
          </p:cNvPr>
          <p:cNvCxnSpPr>
            <a:cxnSpLocks/>
          </p:cNvCxnSpPr>
          <p:nvPr/>
        </p:nvCxnSpPr>
        <p:spPr>
          <a:xfrm rot="5400000">
            <a:off x="8924923" y="6599931"/>
            <a:ext cx="346729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D51B6B0-2D74-2F02-0DED-8F57AC73E9BD}"/>
              </a:ext>
            </a:extLst>
          </p:cNvPr>
          <p:cNvSpPr/>
          <p:nvPr/>
        </p:nvSpPr>
        <p:spPr>
          <a:xfrm>
            <a:off x="9125522" y="6452628"/>
            <a:ext cx="1259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fossa death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90B20BE9-A9CA-3572-E323-B3BD002C8A87}"/>
              </a:ext>
            </a:extLst>
          </p:cNvPr>
          <p:cNvCxnSpPr>
            <a:cxnSpLocks/>
          </p:cNvCxnSpPr>
          <p:nvPr/>
        </p:nvCxnSpPr>
        <p:spPr>
          <a:xfrm flipH="1" flipV="1">
            <a:off x="8906584" y="3983879"/>
            <a:ext cx="547722" cy="2067922"/>
          </a:xfrm>
          <a:prstGeom prst="curvedConnector5">
            <a:avLst>
              <a:gd name="adj1" fmla="val 328579"/>
              <a:gd name="adj2" fmla="val 114475"/>
              <a:gd name="adj3" fmla="val 132631"/>
            </a:avLst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A45F7C2-6B01-2185-9B80-3045FA3E9328}"/>
              </a:ext>
            </a:extLst>
          </p:cNvPr>
          <p:cNvSpPr/>
          <p:nvPr/>
        </p:nvSpPr>
        <p:spPr>
          <a:xfrm>
            <a:off x="8477624" y="5248907"/>
            <a:ext cx="1163781" cy="11804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fossa </a:t>
            </a:r>
          </a:p>
          <a:p>
            <a:pPr algn="ctr"/>
            <a:r>
              <a:rPr lang="en-US" dirty="0"/>
              <a:t>(y)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6EF2E1-0BB0-B5EE-49A0-4C6EB4BC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74" y="2027290"/>
            <a:ext cx="344710" cy="3693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8F9075-E922-EF22-3EAA-606A5AD7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213" y="3702309"/>
            <a:ext cx="266700" cy="419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CD28F7-80B3-E061-D606-1D779F61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33" y="5105304"/>
            <a:ext cx="190500" cy="342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3032E0C-ED87-76A0-1810-7EC2E0F00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611" y="6470306"/>
            <a:ext cx="254000" cy="317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5ABF4A1-B04D-7B2B-CC6A-998E2CA5451B}"/>
              </a:ext>
            </a:extLst>
          </p:cNvPr>
          <p:cNvSpPr txBox="1"/>
          <p:nvPr/>
        </p:nvSpPr>
        <p:spPr>
          <a:xfrm>
            <a:off x="1665006" y="2671394"/>
            <a:ext cx="122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Population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0239B5-E328-3127-8C90-627701EF5160}"/>
              </a:ext>
            </a:extLst>
          </p:cNvPr>
          <p:cNvSpPr txBox="1"/>
          <p:nvPr/>
        </p:nvSpPr>
        <p:spPr>
          <a:xfrm>
            <a:off x="4964172" y="2656302"/>
            <a:ext cx="229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Structured Population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EE3931-25EA-739C-6562-925AF9699341}"/>
              </a:ext>
            </a:extLst>
          </p:cNvPr>
          <p:cNvSpPr txBox="1"/>
          <p:nvPr/>
        </p:nvSpPr>
        <p:spPr>
          <a:xfrm>
            <a:off x="9162213" y="1376739"/>
            <a:ext cx="151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Predator-Prey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FCC1D593-991E-DD9A-4CD9-3F24150A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E2072D3C-4A54-DF41-0FCE-4B2A97B3CD51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11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BFCA5-66C3-DABB-14A3-B820A8E0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864" y="2878390"/>
            <a:ext cx="2049911" cy="32842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E7791B-359E-2A68-5538-1969B2A655DB}"/>
              </a:ext>
            </a:extLst>
          </p:cNvPr>
          <p:cNvSpPr/>
          <p:nvPr/>
        </p:nvSpPr>
        <p:spPr>
          <a:xfrm>
            <a:off x="4556994" y="253223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Discrete 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5C07E7-E407-C22E-E4B1-C57A9A8A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885" y="2993238"/>
            <a:ext cx="2049911" cy="316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F75A0D-7C44-BF7A-AAF0-E7D6646597BC}"/>
              </a:ext>
            </a:extLst>
          </p:cNvPr>
          <p:cNvSpPr/>
          <p:nvPr/>
        </p:nvSpPr>
        <p:spPr>
          <a:xfrm rot="16200000">
            <a:off x="3075415" y="4345055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C1852-F275-4B6B-70E5-6113467F16A7}"/>
              </a:ext>
            </a:extLst>
          </p:cNvPr>
          <p:cNvSpPr/>
          <p:nvPr/>
        </p:nvSpPr>
        <p:spPr>
          <a:xfrm>
            <a:off x="8184885" y="2538981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Continuous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69E61A-AA7C-7A50-CD6D-4EE80FBF2FF4}"/>
              </a:ext>
            </a:extLst>
          </p:cNvPr>
          <p:cNvSpPr/>
          <p:nvPr/>
        </p:nvSpPr>
        <p:spPr>
          <a:xfrm>
            <a:off x="4813226" y="6051955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19FCE-8B2B-2D53-AC6C-52BFEC1B1858}"/>
              </a:ext>
            </a:extLst>
          </p:cNvPr>
          <p:cNvSpPr/>
          <p:nvPr/>
        </p:nvSpPr>
        <p:spPr>
          <a:xfrm>
            <a:off x="8964297" y="6049631"/>
            <a:ext cx="60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EFCD89-2136-1689-1647-6071B118053A}"/>
              </a:ext>
            </a:extLst>
          </p:cNvPr>
          <p:cNvSpPr/>
          <p:nvPr/>
        </p:nvSpPr>
        <p:spPr>
          <a:xfrm rot="16200000">
            <a:off x="7119618" y="4345055"/>
            <a:ext cx="191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population size, </a:t>
            </a:r>
            <a:r>
              <a:rPr lang="en-US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N</a:t>
            </a:r>
            <a:r>
              <a:rPr lang="en-US" baseline="-25000" dirty="0" err="1">
                <a:solidFill>
                  <a:srgbClr val="000000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t</a:t>
            </a:r>
            <a:endParaRPr lang="en-US" dirty="0">
              <a:solidFill>
                <a:srgbClr val="000000"/>
              </a:solidFill>
              <a:effectLst/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4EBD8417-0B09-C153-3086-EDCCCECD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CB42064-B63E-081C-FB21-BD0D54DA094B}"/>
              </a:ext>
            </a:extLst>
          </p:cNvPr>
          <p:cNvSpPr txBox="1">
            <a:spLocks/>
          </p:cNvSpPr>
          <p:nvPr/>
        </p:nvSpPr>
        <p:spPr>
          <a:xfrm>
            <a:off x="4007117" y="158307"/>
            <a:ext cx="8184883" cy="1411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Intro to Compartmental Models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Introduction aux modèles 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08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Intro to Compartmental Models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compartimentés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75C0BB5-C5E6-831F-4835-3EF36A73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13" y="1746913"/>
            <a:ext cx="7926087" cy="42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0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Refining research questions for modeling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Affiner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questions de recherche pour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1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AEBFA48-547D-3C55-F2A6-4404B6239B02}"/>
              </a:ext>
            </a:extLst>
          </p:cNvPr>
          <p:cNvSpPr/>
          <p:nvPr/>
        </p:nvSpPr>
        <p:spPr>
          <a:xfrm>
            <a:off x="159404" y="158306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93E578-D6E0-A641-C037-33B23B57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17" y="158307"/>
            <a:ext cx="8184883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Refining research questions for modeling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Affiner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questions de recherche pour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98979-1D9B-3254-BE34-F1A2C57A1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88" y="1884009"/>
            <a:ext cx="6420912" cy="48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2">
            <a:extLst>
              <a:ext uri="{FF2B5EF4-FFF2-40B4-BE49-F238E27FC236}">
                <a16:creationId xmlns:a16="http://schemas.microsoft.com/office/drawing/2014/main" id="{17D228E2-B177-4D08-3EFA-F56DA0A00DD5}"/>
              </a:ext>
            </a:extLst>
          </p:cNvPr>
          <p:cNvSpPr/>
          <p:nvPr/>
        </p:nvSpPr>
        <p:spPr>
          <a:xfrm>
            <a:off x="42530" y="42530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5337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035462">
            <a:off x="1671008" y="4561690"/>
            <a:ext cx="1585823" cy="459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54129" y="2220823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>
            <a:off x="2895115" y="5657267"/>
            <a:ext cx="2831477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173052" y="4443703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2830704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04287-8604-852F-144F-E84CECD2F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77"/>
          <a:stretch/>
        </p:blipFill>
        <p:spPr>
          <a:xfrm>
            <a:off x="7042902" y="69568"/>
            <a:ext cx="5046748" cy="17233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Dynamical Fever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Fièvre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dynamique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9499E-0FEE-D226-3B98-92636BB9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2" y="2067159"/>
            <a:ext cx="6855540" cy="4589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B54AC-F406-FA32-2649-97B83B8028D1}"/>
                  </a:ext>
                </a:extLst>
              </p:cNvPr>
              <p:cNvSpPr txBox="1"/>
              <p:nvPr/>
            </p:nvSpPr>
            <p:spPr>
              <a:xfrm>
                <a:off x="8200836" y="3526664"/>
                <a:ext cx="3044920" cy="1353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B54AC-F406-FA32-2649-97B83B802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836" y="3526664"/>
                <a:ext cx="3044920" cy="1353384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61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Reading a Research Paper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Lire un article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scientifique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81517-0450-1709-7D51-E4BA73115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71"/>
          <a:stretch/>
        </p:blipFill>
        <p:spPr>
          <a:xfrm>
            <a:off x="5945074" y="3365310"/>
            <a:ext cx="5963598" cy="3291740"/>
          </a:xfrm>
          <a:prstGeom prst="rect">
            <a:avLst/>
          </a:prstGeom>
        </p:spPr>
      </p:pic>
      <p:pic>
        <p:nvPicPr>
          <p:cNvPr id="3076" name="Picture 4" descr="Fig. 2">
            <a:extLst>
              <a:ext uri="{FF2B5EF4-FFF2-40B4-BE49-F238E27FC236}">
                <a16:creationId xmlns:a16="http://schemas.microsoft.com/office/drawing/2014/main" id="{70AE1D61-8802-8551-217F-FE060F511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83328" y="2172435"/>
            <a:ext cx="5117910" cy="341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15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Generalized linear mixed effect models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linéaires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généralisés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mixtes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25E427C-1BC0-3B8C-6F42-FA279636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52" y="1711673"/>
            <a:ext cx="5618696" cy="4343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A0B497-2603-7078-1FEA-D18AC0534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" y="1865690"/>
            <a:ext cx="5391570" cy="40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76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102350" y="200950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603965-5C31-A53A-0827-C0640E1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5" y="200950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Generalized linear mixed effect models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linéaires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généralisés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mixtes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39A37-077C-16C2-6511-EC07B1F38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44" y="4230061"/>
            <a:ext cx="4437529" cy="23666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3673B7-1580-F89B-CE1F-126E670D8D18}"/>
              </a:ext>
            </a:extLst>
          </p:cNvPr>
          <p:cNvGrpSpPr/>
          <p:nvPr/>
        </p:nvGrpSpPr>
        <p:grpSpPr>
          <a:xfrm>
            <a:off x="298890" y="1720565"/>
            <a:ext cx="6293409" cy="5137435"/>
            <a:chOff x="5349958" y="2426026"/>
            <a:chExt cx="6293409" cy="5137435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D023538-04AF-C669-064A-8DE0291F63EC}"/>
                </a:ext>
              </a:extLst>
            </p:cNvPr>
            <p:cNvSpPr txBox="1">
              <a:spLocks/>
            </p:cNvSpPr>
            <p:nvPr/>
          </p:nvSpPr>
          <p:spPr>
            <a:xfrm>
              <a:off x="6079066" y="2426026"/>
              <a:ext cx="2821411" cy="719086"/>
            </a:xfrm>
            <a:prstGeom prst="rect">
              <a:avLst/>
            </a:prstGeom>
            <a:solidFill>
              <a:srgbClr val="FF85FF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linear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BE304F37-7DC0-006A-83BF-78BA5E6B7D2D}"/>
                </a:ext>
              </a:extLst>
            </p:cNvPr>
            <p:cNvSpPr txBox="1">
              <a:spLocks/>
            </p:cNvSpPr>
            <p:nvPr/>
          </p:nvSpPr>
          <p:spPr>
            <a:xfrm>
              <a:off x="8917410" y="2438577"/>
              <a:ext cx="2634521" cy="68218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generalized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BCCFD4-942C-0720-AE4C-593FA0E22609}"/>
                </a:ext>
              </a:extLst>
            </p:cNvPr>
            <p:cNvSpPr/>
            <p:nvPr/>
          </p:nvSpPr>
          <p:spPr>
            <a:xfrm rot="10800000">
              <a:off x="8871689" y="3169275"/>
              <a:ext cx="45719" cy="43941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FE3B7BD8-4F32-722A-B4F2-3D527E44E30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567955" y="6049803"/>
              <a:ext cx="2308227" cy="7190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mixed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90DFE74F-86AB-822C-8D66-CAE10A8ECBE7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617895" y="3820871"/>
              <a:ext cx="2183212" cy="7190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500" dirty="0"/>
                <a:t>fixed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B460FA-0C51-E18E-8DC7-976A8C5F9D29}"/>
                </a:ext>
              </a:extLst>
            </p:cNvPr>
            <p:cNvSpPr/>
            <p:nvPr/>
          </p:nvSpPr>
          <p:spPr>
            <a:xfrm rot="16200000" flipH="1">
              <a:off x="8860686" y="2538130"/>
              <a:ext cx="45719" cy="5513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945239-88D4-0205-331E-851F8DE3206A}"/>
                </a:ext>
              </a:extLst>
            </p:cNvPr>
            <p:cNvSpPr/>
            <p:nvPr/>
          </p:nvSpPr>
          <p:spPr>
            <a:xfrm rot="16200000" flipH="1">
              <a:off x="8860686" y="415603"/>
              <a:ext cx="45719" cy="5513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619B08-BEB6-12C8-8F47-D4AEB501A34D}"/>
                </a:ext>
              </a:extLst>
            </p:cNvPr>
            <p:cNvSpPr/>
            <p:nvPr/>
          </p:nvSpPr>
          <p:spPr>
            <a:xfrm rot="16200000" flipH="1">
              <a:off x="8848831" y="4783851"/>
              <a:ext cx="45719" cy="55135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9A0E07-A5D5-3078-4457-18B7B4FC3279}"/>
                </a:ext>
              </a:extLst>
            </p:cNvPr>
            <p:cNvSpPr/>
            <p:nvPr/>
          </p:nvSpPr>
          <p:spPr>
            <a:xfrm rot="10800000">
              <a:off x="11597648" y="3182662"/>
              <a:ext cx="45719" cy="43807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BDD289-F6A5-F4D6-2A08-93D8BB65D3B6}"/>
                </a:ext>
              </a:extLst>
            </p:cNvPr>
            <p:cNvSpPr/>
            <p:nvPr/>
          </p:nvSpPr>
          <p:spPr>
            <a:xfrm rot="10800000">
              <a:off x="6077242" y="3123758"/>
              <a:ext cx="45719" cy="443970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ED5D82A5-14EC-B3FE-4E59-ADEF1C0219EB}"/>
              </a:ext>
            </a:extLst>
          </p:cNvPr>
          <p:cNvSpPr txBox="1">
            <a:spLocks/>
          </p:cNvSpPr>
          <p:nvPr/>
        </p:nvSpPr>
        <p:spPr>
          <a:xfrm>
            <a:off x="1075726" y="2907312"/>
            <a:ext cx="2695868" cy="12458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linear regression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régression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normal distribution</a:t>
            </a: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lm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9F3382F-BCBA-7AEB-AD78-C50D388916AA}"/>
              </a:ext>
            </a:extLst>
          </p:cNvPr>
          <p:cNvSpPr txBox="1">
            <a:spLocks/>
          </p:cNvSpPr>
          <p:nvPr/>
        </p:nvSpPr>
        <p:spPr>
          <a:xfrm>
            <a:off x="3864579" y="2857480"/>
            <a:ext cx="269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generalized linear regression 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régression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généralisée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2000" dirty="0"/>
              <a:t>non-normal distribution</a:t>
            </a: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glm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44E4B64-D4E5-C1E0-3A5B-8EF260C282FA}"/>
              </a:ext>
            </a:extLst>
          </p:cNvPr>
          <p:cNvSpPr txBox="1">
            <a:spLocks/>
          </p:cNvSpPr>
          <p:nvPr/>
        </p:nvSpPr>
        <p:spPr>
          <a:xfrm>
            <a:off x="1107827" y="4978596"/>
            <a:ext cx="269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linear mixed model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mixte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en-US" sz="1000" dirty="0"/>
          </a:p>
          <a:p>
            <a:pPr algn="ctr"/>
            <a:r>
              <a:rPr lang="en-US" sz="2000" dirty="0"/>
              <a:t>normal distribution</a:t>
            </a:r>
          </a:p>
          <a:p>
            <a:pPr algn="ctr"/>
            <a:r>
              <a:rPr lang="en-US" sz="2000" dirty="0"/>
              <a:t>random effects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aléatoires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lmer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CEF9718-59B7-7CBC-D73D-BCE9FAF4A820}"/>
              </a:ext>
            </a:extLst>
          </p:cNvPr>
          <p:cNvSpPr txBox="1">
            <a:spLocks/>
          </p:cNvSpPr>
          <p:nvPr/>
        </p:nvSpPr>
        <p:spPr>
          <a:xfrm>
            <a:off x="3897194" y="5025699"/>
            <a:ext cx="26920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generalized linear  mixed model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mixte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linéaire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généralisé</a:t>
            </a:r>
            <a:endParaRPr lang="en-US" sz="1000" dirty="0"/>
          </a:p>
          <a:p>
            <a:pPr algn="ctr"/>
            <a:r>
              <a:rPr lang="en-US" sz="2000" dirty="0"/>
              <a:t>non-normal distribution</a:t>
            </a:r>
          </a:p>
          <a:p>
            <a:pPr algn="ctr"/>
            <a:r>
              <a:rPr lang="en-US" sz="2000" dirty="0"/>
              <a:t>random effects</a:t>
            </a:r>
          </a:p>
          <a:p>
            <a:pPr algn="ctr"/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effets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aléatoires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sz="2000" dirty="0" err="1">
                <a:solidFill>
                  <a:srgbClr val="FF0000"/>
                </a:solidFill>
              </a:rPr>
              <a:t>glmer</a:t>
            </a:r>
            <a:r>
              <a:rPr lang="en-US" sz="2000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8001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035462">
            <a:off x="1671008" y="4561690"/>
            <a:ext cx="1585823" cy="459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54129" y="2220823"/>
            <a:ext cx="3398160" cy="204002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</a:t>
            </a:r>
            <a:r>
              <a:rPr lang="en-US" sz="1600" dirty="0">
                <a:solidFill>
                  <a:srgbClr val="00FDFF"/>
                </a:solidFill>
              </a:rPr>
              <a:t>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Student introductions &amp; presentations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Linear regression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Formulating research questions</a:t>
            </a: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>
            <a:off x="2895115" y="5657267"/>
            <a:ext cx="2831477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173052" y="4443703"/>
            <a:ext cx="3847713" cy="2452401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“Using Models with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Model-Guided Study Design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Study design tutorial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 to Compartmental Models &amp; Differential Equations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Defining a model world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15766D-3768-9044-B135-E759127FC34F}"/>
              </a:ext>
            </a:extLst>
          </p:cNvPr>
          <p:cNvSpPr/>
          <p:nvPr/>
        </p:nvSpPr>
        <p:spPr>
          <a:xfrm rot="16200000" flipV="1">
            <a:off x="5247342" y="4978015"/>
            <a:ext cx="2322805" cy="4572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05D3911-A7BE-AA48-965E-BDBADB703BF2}"/>
              </a:ext>
            </a:extLst>
          </p:cNvPr>
          <p:cNvSpPr/>
          <p:nvPr/>
        </p:nvSpPr>
        <p:spPr>
          <a:xfrm>
            <a:off x="4297140" y="3255217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360921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5397195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BBFB6C-7DD2-53FE-B1D3-DD8EB094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4" y="2043792"/>
            <a:ext cx="7772400" cy="4395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6715AC-32CA-FB58-A7DC-0529174D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862" y="123641"/>
            <a:ext cx="3173918" cy="29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3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9D6CE86-F522-2106-0D0A-F14C5540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52" y="2184932"/>
            <a:ext cx="8448647" cy="44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88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98DA5-6D2E-7B23-3F9E-7E30B733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9" y="2093976"/>
            <a:ext cx="8994626" cy="45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22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74183A0-7CCA-7538-61B8-9E65E631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36" y="1978200"/>
            <a:ext cx="7772400" cy="45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2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2">
            <a:extLst>
              <a:ext uri="{FF2B5EF4-FFF2-40B4-BE49-F238E27FC236}">
                <a16:creationId xmlns:a16="http://schemas.microsoft.com/office/drawing/2014/main" id="{6683E729-44D9-A3B0-95DC-1E2C4FC3A2A5}"/>
              </a:ext>
            </a:extLst>
          </p:cNvPr>
          <p:cNvSpPr/>
          <p:nvPr/>
        </p:nvSpPr>
        <p:spPr>
          <a:xfrm>
            <a:off x="36346" y="44919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38CFE-3151-DC13-4ABF-BE132B320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90" y="1981502"/>
            <a:ext cx="7874277" cy="40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1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653A1-36B0-26E1-A6F7-D090D273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96" y="2129051"/>
            <a:ext cx="8160941" cy="426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83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Fitting Models to Data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Adapter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aux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ADCE4378-4E0F-AC70-92EB-FD23C3B4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7" y="2185993"/>
            <a:ext cx="7772400" cy="41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29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rgbClr val="00FDFF"/>
                </a:solidFill>
              </a:rPr>
              <a:t>● Model Fitting in Practice </a:t>
            </a:r>
            <a:r>
              <a:rPr lang="mr-IN" sz="1600">
                <a:solidFill>
                  <a:srgbClr val="00FDFF"/>
                </a:solidFill>
              </a:rPr>
              <a:t>–</a:t>
            </a:r>
            <a:r>
              <a:rPr lang="en-US" sz="160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/>
              <a:t>Epidemic Cards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Cartes Épidémie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764CE-8289-F1F1-A6D6-B1F99BE8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2" y="2377634"/>
            <a:ext cx="5683798" cy="4295894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DE4E46C9-1A9E-73B0-3B87-065B0EDF0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3" r="3672"/>
          <a:stretch/>
        </p:blipFill>
        <p:spPr>
          <a:xfrm>
            <a:off x="5866678" y="2214554"/>
            <a:ext cx="5913120" cy="445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86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CBE0162-5618-4129-FF9D-0D5017E4AAA8}"/>
              </a:ext>
            </a:extLst>
          </p:cNvPr>
          <p:cNvSpPr/>
          <p:nvPr/>
        </p:nvSpPr>
        <p:spPr>
          <a:xfrm>
            <a:off x="148220" y="184471"/>
            <a:ext cx="4026215" cy="1674850"/>
          </a:xfrm>
          <a:custGeom>
            <a:avLst/>
            <a:gdLst>
              <a:gd name="connsiteX0" fmla="*/ 0 w 2391641"/>
              <a:gd name="connsiteY0" fmla="*/ 237651 h 2376514"/>
              <a:gd name="connsiteX1" fmla="*/ 237651 w 2391641"/>
              <a:gd name="connsiteY1" fmla="*/ 0 h 2376514"/>
              <a:gd name="connsiteX2" fmla="*/ 2153990 w 2391641"/>
              <a:gd name="connsiteY2" fmla="*/ 0 h 2376514"/>
              <a:gd name="connsiteX3" fmla="*/ 2391641 w 2391641"/>
              <a:gd name="connsiteY3" fmla="*/ 237651 h 2376514"/>
              <a:gd name="connsiteX4" fmla="*/ 2391641 w 2391641"/>
              <a:gd name="connsiteY4" fmla="*/ 2138863 h 2376514"/>
              <a:gd name="connsiteX5" fmla="*/ 2153990 w 2391641"/>
              <a:gd name="connsiteY5" fmla="*/ 2376514 h 2376514"/>
              <a:gd name="connsiteX6" fmla="*/ 237651 w 2391641"/>
              <a:gd name="connsiteY6" fmla="*/ 2376514 h 2376514"/>
              <a:gd name="connsiteX7" fmla="*/ 0 w 2391641"/>
              <a:gd name="connsiteY7" fmla="*/ 2138863 h 2376514"/>
              <a:gd name="connsiteX8" fmla="*/ 0 w 2391641"/>
              <a:gd name="connsiteY8" fmla="*/ 237651 h 237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1641" h="2376514">
                <a:moveTo>
                  <a:pt x="0" y="237651"/>
                </a:moveTo>
                <a:cubicBezTo>
                  <a:pt x="0" y="106400"/>
                  <a:pt x="106400" y="0"/>
                  <a:pt x="237651" y="0"/>
                </a:cubicBezTo>
                <a:lnTo>
                  <a:pt x="2153990" y="0"/>
                </a:lnTo>
                <a:cubicBezTo>
                  <a:pt x="2285241" y="0"/>
                  <a:pt x="2391641" y="106400"/>
                  <a:pt x="2391641" y="237651"/>
                </a:cubicBezTo>
                <a:lnTo>
                  <a:pt x="2391641" y="2138863"/>
                </a:lnTo>
                <a:cubicBezTo>
                  <a:pt x="2391641" y="2270114"/>
                  <a:pt x="2285241" y="2376514"/>
                  <a:pt x="2153990" y="2376514"/>
                </a:cubicBezTo>
                <a:lnTo>
                  <a:pt x="237651" y="2376514"/>
                </a:lnTo>
                <a:cubicBezTo>
                  <a:pt x="106400" y="2376514"/>
                  <a:pt x="0" y="2270114"/>
                  <a:pt x="0" y="2138863"/>
                </a:cubicBezTo>
                <a:lnTo>
                  <a:pt x="0" y="23765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0566" tIns="130566" rIns="130566" bIns="130566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Wednesday: “Fitting Models to Data”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Fitting in Practice </a:t>
            </a:r>
            <a:r>
              <a:rPr lang="mr-IN" sz="1600" dirty="0">
                <a:solidFill>
                  <a:srgbClr val="00FDFF"/>
                </a:solidFill>
              </a:rPr>
              <a:t>–</a:t>
            </a:r>
            <a:r>
              <a:rPr lang="en-US" sz="1600" dirty="0">
                <a:solidFill>
                  <a:srgbClr val="00FDFF"/>
                </a:solidFill>
              </a:rPr>
              <a:t>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A0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D5B5A4-D8B1-107B-FA06-C4A45C5E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29" y="184471"/>
            <a:ext cx="8184883" cy="1411186"/>
          </a:xfrm>
        </p:spPr>
        <p:txBody>
          <a:bodyPr>
            <a:normAutofit/>
          </a:bodyPr>
          <a:lstStyle/>
          <a:p>
            <a:r>
              <a:rPr lang="en-US" sz="3500" dirty="0"/>
              <a:t>Epidemic Cards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Cartes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Épidémie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BC36D765-9EB0-E14C-0CE3-235DFDA3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0" y="2242606"/>
            <a:ext cx="7772400" cy="2372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6F83-35FF-FEB4-CA96-D35F5BFB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65" y="3190667"/>
            <a:ext cx="6943209" cy="36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4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335" y="214453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Model Telephone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téléphone</a:t>
            </a:r>
            <a:br>
              <a:rPr lang="en-US" sz="3500" dirty="0"/>
            </a:b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8B83FE3-EA17-52BB-0CBD-26651380F30F}"/>
              </a:ext>
            </a:extLst>
          </p:cNvPr>
          <p:cNvSpPr/>
          <p:nvPr/>
        </p:nvSpPr>
        <p:spPr>
          <a:xfrm>
            <a:off x="140703" y="159984"/>
            <a:ext cx="4782052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7F8DF-95A8-D5A2-ACA8-89D514BE2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7" t="5123" r="13211" b="57862"/>
          <a:stretch/>
        </p:blipFill>
        <p:spPr>
          <a:xfrm>
            <a:off x="6096000" y="2584078"/>
            <a:ext cx="5706066" cy="36471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BC006D-DB9D-2601-0C9D-843AF8F50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81"/>
          <a:stretch/>
        </p:blipFill>
        <p:spPr>
          <a:xfrm>
            <a:off x="1313947" y="2675587"/>
            <a:ext cx="4782052" cy="3479128"/>
          </a:xfrm>
          <a:prstGeom prst="rect">
            <a:avLst/>
          </a:prstGeom>
        </p:spPr>
      </p:pic>
      <p:pic>
        <p:nvPicPr>
          <p:cNvPr id="5122" name="Picture 2" descr="Telephone - Wikipedia">
            <a:extLst>
              <a:ext uri="{FF2B5EF4-FFF2-40B4-BE49-F238E27FC236}">
                <a16:creationId xmlns:a16="http://schemas.microsoft.com/office/drawing/2014/main" id="{F238ABF6-6630-1A35-152E-708A601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98" y="141634"/>
            <a:ext cx="32131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531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76" y="184471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Model Selection and Comparison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Sélection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et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comparaison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modèles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44823-0D7C-FE07-938F-32E979ED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45" y="2164838"/>
            <a:ext cx="6300037" cy="42263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8BDEE0-0B7B-0EEF-9B68-51D0A621C449}"/>
              </a:ext>
            </a:extLst>
          </p:cNvPr>
          <p:cNvGrpSpPr/>
          <p:nvPr/>
        </p:nvGrpSpPr>
        <p:grpSpPr>
          <a:xfrm>
            <a:off x="1248906" y="2015998"/>
            <a:ext cx="2805997" cy="1975507"/>
            <a:chOff x="771117" y="1307231"/>
            <a:chExt cx="2805997" cy="19755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F11F89-AC08-C3C7-20B0-C387C41BECE9}"/>
                </a:ext>
              </a:extLst>
            </p:cNvPr>
            <p:cNvSpPr/>
            <p:nvPr/>
          </p:nvSpPr>
          <p:spPr>
            <a:xfrm>
              <a:off x="1024235" y="1506932"/>
              <a:ext cx="802466" cy="7829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F86284-0804-E53B-B9D3-CD6621B46627}"/>
                </a:ext>
              </a:extLst>
            </p:cNvPr>
            <p:cNvSpPr/>
            <p:nvPr/>
          </p:nvSpPr>
          <p:spPr>
            <a:xfrm>
              <a:off x="2543977" y="1538173"/>
              <a:ext cx="783774" cy="76588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8353D0-2E70-37C7-CFA8-5B6438AE7105}"/>
                </a:ext>
              </a:extLst>
            </p:cNvPr>
            <p:cNvCxnSpPr/>
            <p:nvPr/>
          </p:nvCxnSpPr>
          <p:spPr>
            <a:xfrm>
              <a:off x="1908061" y="1940388"/>
              <a:ext cx="5363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9245D4-C159-08FF-908D-D739D4A72CEE}"/>
                </a:ext>
              </a:extLst>
            </p:cNvPr>
            <p:cNvSpPr/>
            <p:nvPr/>
          </p:nvSpPr>
          <p:spPr>
            <a:xfrm>
              <a:off x="1563780" y="1307231"/>
              <a:ext cx="1147980" cy="8194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sz="1000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  <a:endParaRPr lang="en-US" sz="2000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DD6BACD-130B-DEA0-B79E-A03287FDA2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1117" y="2477312"/>
            <a:ext cx="2805997" cy="805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371600" imgH="393700" progId="Equation.3">
                    <p:embed/>
                  </p:oleObj>
                </mc:Choice>
                <mc:Fallback>
                  <p:oleObj name="Equation" r:id="rId3" imgW="1371600" imgH="393700" progId="Equation.3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DD6BACD-130B-DEA0-B79E-A03287FDA26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71117" y="2477312"/>
                          <a:ext cx="2805997" cy="805426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8EF01E-620C-76E6-7FF7-8F29E86402FC}"/>
              </a:ext>
            </a:extLst>
          </p:cNvPr>
          <p:cNvGrpSpPr/>
          <p:nvPr/>
        </p:nvGrpSpPr>
        <p:grpSpPr>
          <a:xfrm>
            <a:off x="748786" y="4149457"/>
            <a:ext cx="3925947" cy="2340740"/>
            <a:chOff x="444377" y="4213493"/>
            <a:chExt cx="3925947" cy="23407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E3CFAD-45E3-5EAC-1727-FCC07E6F89A4}"/>
                </a:ext>
              </a:extLst>
            </p:cNvPr>
            <p:cNvSpPr/>
            <p:nvPr/>
          </p:nvSpPr>
          <p:spPr>
            <a:xfrm>
              <a:off x="1226430" y="4361587"/>
              <a:ext cx="717869" cy="78192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B56125-22C3-E352-6F4D-2376A41C3769}"/>
                </a:ext>
              </a:extLst>
            </p:cNvPr>
            <p:cNvSpPr/>
            <p:nvPr/>
          </p:nvSpPr>
          <p:spPr>
            <a:xfrm>
              <a:off x="2695196" y="4383195"/>
              <a:ext cx="701148" cy="76486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 Math"/>
                  <a:cs typeface="Cambria Math"/>
                </a:rPr>
                <a:t>I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848051F-6B95-CF73-A54C-1556A52F3503}"/>
                </a:ext>
              </a:extLst>
            </p:cNvPr>
            <p:cNvCxnSpPr/>
            <p:nvPr/>
          </p:nvCxnSpPr>
          <p:spPr>
            <a:xfrm>
              <a:off x="2107584" y="4821496"/>
              <a:ext cx="479824" cy="0"/>
            </a:xfrm>
            <a:prstGeom prst="straightConnector1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715944-3361-44B6-243A-0FA4CCB36329}"/>
                </a:ext>
              </a:extLst>
            </p:cNvPr>
            <p:cNvSpPr/>
            <p:nvPr/>
          </p:nvSpPr>
          <p:spPr>
            <a:xfrm>
              <a:off x="1856964" y="4213493"/>
              <a:ext cx="1026960" cy="8183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λ</a:t>
              </a:r>
              <a:r>
                <a:rPr lang="en-US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20" name="U-Turn Arrow 19">
              <a:extLst>
                <a:ext uri="{FF2B5EF4-FFF2-40B4-BE49-F238E27FC236}">
                  <a16:creationId xmlns:a16="http://schemas.microsoft.com/office/drawing/2014/main" id="{2109B7BD-5EDA-B88F-E2CC-1E65F49C903C}"/>
                </a:ext>
              </a:extLst>
            </p:cNvPr>
            <p:cNvSpPr/>
            <p:nvPr/>
          </p:nvSpPr>
          <p:spPr>
            <a:xfrm rot="10800000">
              <a:off x="1482554" y="5128515"/>
              <a:ext cx="1561405" cy="358570"/>
            </a:xfrm>
            <a:prstGeom prst="uturnArrow">
              <a:avLst>
                <a:gd name="adj1" fmla="val 4388"/>
                <a:gd name="adj2" fmla="val 25000"/>
                <a:gd name="adj3" fmla="val 22806"/>
                <a:gd name="adj4" fmla="val 50000"/>
                <a:gd name="adj5" fmla="val 75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6AA033-E131-8BB3-82A9-D423030464A8}"/>
                </a:ext>
              </a:extLst>
            </p:cNvPr>
            <p:cNvSpPr/>
            <p:nvPr/>
          </p:nvSpPr>
          <p:spPr>
            <a:xfrm>
              <a:off x="1793790" y="4937559"/>
              <a:ext cx="966325" cy="5775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tx1"/>
                  </a:solidFill>
                  <a:latin typeface="Cambria Math"/>
                  <a:cs typeface="Cambria Math"/>
                </a:rPr>
                <a:t>σ</a:t>
              </a:r>
              <a:endParaRPr lang="en-US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  <p:graphicFrame>
          <p:nvGraphicFramePr>
            <p:cNvPr id="22" name="Object 21">
              <a:extLst>
                <a:ext uri="{FF2B5EF4-FFF2-40B4-BE49-F238E27FC236}">
                  <a16:creationId xmlns:a16="http://schemas.microsoft.com/office/drawing/2014/main" id="{97532C9E-8E39-317E-22B4-8FDA0F03DF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377" y="5720641"/>
            <a:ext cx="3925947" cy="8335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854200" imgH="393700" progId="Equation.3">
                    <p:embed/>
                  </p:oleObj>
                </mc:Choice>
                <mc:Fallback>
                  <p:oleObj name="Equation" r:id="rId5" imgW="1854200" imgH="393700" progId="Equation.3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:a16="http://schemas.microsoft.com/office/drawing/2014/main" id="{97532C9E-8E39-317E-22B4-8FDA0F03DF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44377" y="5720641"/>
                          <a:ext cx="3925947" cy="83359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D8B83FE3-EA17-52BB-0CBD-26651380F30F}"/>
              </a:ext>
            </a:extLst>
          </p:cNvPr>
          <p:cNvSpPr/>
          <p:nvPr/>
        </p:nvSpPr>
        <p:spPr>
          <a:xfrm>
            <a:off x="140702" y="159984"/>
            <a:ext cx="5685589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83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EC69C5-A396-5E26-1E15-65C47099B075}"/>
              </a:ext>
            </a:extLst>
          </p:cNvPr>
          <p:cNvSpPr/>
          <p:nvPr/>
        </p:nvSpPr>
        <p:spPr>
          <a:xfrm>
            <a:off x="140702" y="159984"/>
            <a:ext cx="5685589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76" y="184471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Intro to Phylogenetic Modeling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phylogénétique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2" descr="Vertebrate phylogeny with characters - Understanding Evolution">
            <a:extLst>
              <a:ext uri="{FF2B5EF4-FFF2-40B4-BE49-F238E27FC236}">
                <a16:creationId xmlns:a16="http://schemas.microsoft.com/office/drawing/2014/main" id="{0B96191B-EB1D-3D4C-18E2-05BCE6A7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272" y="2676655"/>
            <a:ext cx="5186459" cy="34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F2D93C-9A62-9DFD-AC61-EE028B8FAD54}"/>
              </a:ext>
            </a:extLst>
          </p:cNvPr>
          <p:cNvSpPr txBox="1"/>
          <p:nvPr/>
        </p:nvSpPr>
        <p:spPr>
          <a:xfrm>
            <a:off x="8884693" y="6488863"/>
            <a:ext cx="37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Hossfeld</a:t>
            </a:r>
            <a:r>
              <a:rPr lang="en-US" dirty="0"/>
              <a:t> and </a:t>
            </a:r>
            <a:r>
              <a:rPr lang="en-US" dirty="0" err="1"/>
              <a:t>Levit</a:t>
            </a:r>
            <a:r>
              <a:rPr lang="en-US" dirty="0"/>
              <a:t>, Nature, 2016 </a:t>
            </a:r>
          </a:p>
        </p:txBody>
      </p:sp>
      <p:pic>
        <p:nvPicPr>
          <p:cNvPr id="6" name="Picture 2" descr="Tree of life' took root 150 years ago | Nature">
            <a:extLst>
              <a:ext uri="{FF2B5EF4-FFF2-40B4-BE49-F238E27FC236}">
                <a16:creationId xmlns:a16="http://schemas.microsoft.com/office/drawing/2014/main" id="{7256079D-96AD-3B03-D1AD-523A37400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818" y="1439021"/>
            <a:ext cx="3260182" cy="507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The literal tree of life is useful, updatable and already needs updates -  Science in the News">
            <a:extLst>
              <a:ext uri="{FF2B5EF4-FFF2-40B4-BE49-F238E27FC236}">
                <a16:creationId xmlns:a16="http://schemas.microsoft.com/office/drawing/2014/main" id="{0BCA326C-37FC-40F9-6E7C-0EEB4504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2" y="2513760"/>
            <a:ext cx="4026632" cy="397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556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7CF5CE-013C-00A4-B723-FEF16DDD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76" y="184471"/>
            <a:ext cx="6458936" cy="1411186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Intro to Network Modeling</a:t>
            </a:r>
            <a:br>
              <a:rPr lang="en-US" sz="3500" dirty="0"/>
            </a:b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Introduction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modélisation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réseau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181A0DD-AF88-6E60-9DDE-60E1D458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76" y="2074460"/>
            <a:ext cx="7772400" cy="4392095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9A6944D-6CDE-E0BD-F761-E825C3BA7AD6}"/>
              </a:ext>
            </a:extLst>
          </p:cNvPr>
          <p:cNvSpPr/>
          <p:nvPr/>
        </p:nvSpPr>
        <p:spPr>
          <a:xfrm>
            <a:off x="140702" y="159984"/>
            <a:ext cx="5685589" cy="2009911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Thursday: “Refining Your Work + Bells and Whistle”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Model Selection and Comparison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Phylogenetic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Network Modeling </a:t>
            </a:r>
            <a:r>
              <a:rPr lang="en-US" sz="1600" dirty="0">
                <a:solidFill>
                  <a:srgbClr val="00FA00"/>
                </a:solidFill>
              </a:rPr>
              <a:t>● Tutorial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rgbClr val="00F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200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80853" y="1899660"/>
            <a:ext cx="34271" cy="5099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154129" y="225475"/>
            <a:ext cx="11999707" cy="6670629"/>
            <a:chOff x="-1337610" y="83909"/>
            <a:chExt cx="10227947" cy="6670629"/>
          </a:xfrm>
          <a:solidFill>
            <a:schemeClr val="tx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37610" y="2079257"/>
              <a:ext cx="2896421" cy="2040023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Sunday: “Getting Started with the Basics”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>
              <a:off x="998669" y="5515701"/>
              <a:ext cx="2413409" cy="457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321481" y="4302137"/>
              <a:ext cx="3279597" cy="2452401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“Using Models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Model-Guided Study Design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Study design tutorial</a:t>
              </a:r>
              <a:endParaRPr lang="en-US" sz="1600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 flipV="1">
              <a:off x="1223944" y="3231661"/>
              <a:ext cx="5532835" cy="45267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93684" y="2336100"/>
              <a:ext cx="3431743" cy="2452401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“Refining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A00"/>
                  </a:solidFill>
                </a:rPr>
                <a:t>● Model Selection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5873519" y="2264256"/>
              <a:ext cx="3016818" cy="1174753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The Life 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C4C Student Presentations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574146" y="4030722"/>
              <a:ext cx="1525541" cy="3896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83169" y="4792852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January: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1642644" y="83909"/>
              <a:ext cx="4846110" cy="2008884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“Bells and Whistle”</a:t>
              </a:r>
              <a:endParaRPr lang="en-US" sz="1600" dirty="0">
                <a:solidFill>
                  <a:srgbClr val="FFFF00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Phylogenetic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rgbClr val="FF40FF"/>
                  </a:solidFill>
                </a:rPr>
                <a:t>● </a:t>
              </a:r>
              <a:r>
                <a:rPr lang="en-US" sz="1600" b="1" dirty="0" err="1">
                  <a:solidFill>
                    <a:srgbClr val="FF40FF"/>
                  </a:solidFill>
                </a:rPr>
                <a:t>Intoduction</a:t>
              </a:r>
              <a:r>
                <a:rPr lang="en-US" sz="1600" b="1" dirty="0">
                  <a:solidFill>
                    <a:srgbClr val="FF40FF"/>
                  </a:solidFill>
                </a:rPr>
                <a:t> to Spatial Visualization and Plotting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b="1" dirty="0">
                <a:solidFill>
                  <a:srgbClr val="FF40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Insights from the Metapopulation Game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Network Modeling </a:t>
              </a:r>
              <a:r>
                <a:rPr lang="en-US" sz="1600" dirty="0">
                  <a:solidFill>
                    <a:srgbClr val="00FA00"/>
                  </a:solidFill>
                </a:rPr>
                <a:t>● Tutorial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00FDFF"/>
                </a:solidFill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6"/>
            <a:ext cx="2717073" cy="143694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Friday: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491198" y="3961615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30674" y="1679527"/>
            <a:ext cx="1828080" cy="371975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Travel</a:t>
            </a:r>
            <a:endParaRPr lang="en-US" sz="1300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BA99857-4A36-53DA-9D60-19B5BD46EEE8}"/>
              </a:ext>
            </a:extLst>
          </p:cNvPr>
          <p:cNvSpPr/>
          <p:nvPr/>
        </p:nvSpPr>
        <p:spPr>
          <a:xfrm>
            <a:off x="4374099" y="5168735"/>
            <a:ext cx="3268475" cy="1463790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Tuesday: “Applying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Dynamical Fever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Introduction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Reading a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340995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0602B1-6EE1-105B-3B9B-D69A9323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2629"/>
            <a:ext cx="7772400" cy="61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72F34-55EC-C653-9AC5-D2B1D2B6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0933C1-42D9-FFFF-37F9-CB28BDDCFC38}"/>
              </a:ext>
            </a:extLst>
          </p:cNvPr>
          <p:cNvCxnSpPr>
            <a:cxnSpLocks/>
          </p:cNvCxnSpPr>
          <p:nvPr/>
        </p:nvCxnSpPr>
        <p:spPr>
          <a:xfrm flipV="1">
            <a:off x="1967241" y="1479346"/>
            <a:ext cx="0" cy="3477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891A7F64-9104-145E-3A4C-ED7A649379F6}"/>
              </a:ext>
            </a:extLst>
          </p:cNvPr>
          <p:cNvSpPr/>
          <p:nvPr/>
        </p:nvSpPr>
        <p:spPr>
          <a:xfrm>
            <a:off x="282266" y="626102"/>
            <a:ext cx="335698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Intro to R and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Data Manipulation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FA0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FA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0" lvl="1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8CBFF94-412C-6C3B-EAF6-31392B111188}"/>
              </a:ext>
            </a:extLst>
          </p:cNvPr>
          <p:cNvSpPr/>
          <p:nvPr/>
        </p:nvSpPr>
        <p:spPr>
          <a:xfrm>
            <a:off x="241086" y="2608966"/>
            <a:ext cx="3398160" cy="142715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“Travel Day”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Travel MBC </a:t>
            </a:r>
            <a:r>
              <a:rPr lang="en-US" sz="1600" dirty="0">
                <a:solidFill>
                  <a:srgbClr val="FF40FF"/>
                </a:solidFill>
                <a:sym typeface="Wingdings" panose="05000000000000000000" pitchFamily="2" charset="2"/>
              </a:rPr>
              <a:t> Andasibe</a:t>
            </a:r>
            <a:endParaRPr lang="en-US" sz="1600" dirty="0">
              <a:solidFill>
                <a:srgbClr val="00FD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FF00"/>
                </a:solidFill>
              </a:rPr>
              <a:t>● Downloading packages</a:t>
            </a:r>
            <a:endParaRPr lang="en-US" sz="1600" dirty="0">
              <a:solidFill>
                <a:srgbClr val="FF85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● Night walk at VOI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9BD3776-109A-5D3F-869F-988DAB91FDC5}"/>
              </a:ext>
            </a:extLst>
          </p:cNvPr>
          <p:cNvSpPr/>
          <p:nvPr/>
        </p:nvSpPr>
        <p:spPr>
          <a:xfrm>
            <a:off x="295236" y="4585228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309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5010-198D-22FA-FB73-EEFA0ADB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321A89-F2E0-EE91-74C5-DE5B5FE73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306" y="2270418"/>
            <a:ext cx="6161388" cy="4351338"/>
          </a:xfrm>
        </p:spPr>
      </p:pic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C56628C-EA4A-FB97-BFBE-3149BBF0E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87" y="365125"/>
            <a:ext cx="10198426" cy="190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6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is science?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la science?</a:t>
            </a:r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1B0B06C8-3BC8-8050-A1DC-D5096AD72A45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77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is science?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C’est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quoi la science?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DB7FA-61EA-2975-01B2-2C3353632FB6}"/>
              </a:ext>
            </a:extLst>
          </p:cNvPr>
          <p:cNvSpPr txBox="1"/>
          <p:nvPr/>
        </p:nvSpPr>
        <p:spPr>
          <a:xfrm>
            <a:off x="3398160" y="1473381"/>
            <a:ext cx="81626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the </a:t>
            </a:r>
            <a:r>
              <a:rPr lang="en-US" sz="3000" b="1" dirty="0">
                <a:solidFill>
                  <a:srgbClr val="FF40FF"/>
                </a:solidFill>
              </a:rPr>
              <a:t>systematic observation </a:t>
            </a:r>
            <a:r>
              <a:rPr lang="en-US" sz="3000" dirty="0"/>
              <a:t>of natural events and conditions in order to </a:t>
            </a:r>
            <a:r>
              <a:rPr lang="en-US" sz="3000" b="1" dirty="0">
                <a:solidFill>
                  <a:srgbClr val="00B050"/>
                </a:solidFill>
              </a:rPr>
              <a:t>discover facts </a:t>
            </a:r>
            <a:r>
              <a:rPr lang="en-US" sz="3000" dirty="0"/>
              <a:t>about them and to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</a:rPr>
              <a:t>formulate laws and principles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7FDEA-746C-FE4C-E9D5-F6BC26DB0986}"/>
              </a:ext>
            </a:extLst>
          </p:cNvPr>
          <p:cNvSpPr txBox="1"/>
          <p:nvPr/>
        </p:nvSpPr>
        <p:spPr>
          <a:xfrm>
            <a:off x="3297889" y="2958416"/>
            <a:ext cx="84855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l'observation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systématique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événements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des conditions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naturelles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afin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découvrir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faits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leur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sujet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formuler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lois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et des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principes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fondés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5394F158-542D-2D77-3DEB-FF76F7D8F527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2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33A16B-B01A-EE51-5013-6798736A4ED5}"/>
              </a:ext>
            </a:extLst>
          </p:cNvPr>
          <p:cNvSpPr txBox="1">
            <a:spLocks/>
          </p:cNvSpPr>
          <p:nvPr/>
        </p:nvSpPr>
        <p:spPr>
          <a:xfrm>
            <a:off x="3552289" y="147818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/>
              <a:t>What are data?</a:t>
            </a:r>
            <a:br>
              <a:rPr lang="en-US" sz="3500"/>
            </a:br>
            <a:r>
              <a:rPr lang="en-US" sz="3500">
                <a:solidFill>
                  <a:schemeClr val="accent5">
                    <a:lumMod val="75000"/>
                  </a:schemeClr>
                </a:solidFill>
              </a:rPr>
              <a:t>Quelles sont les données?</a:t>
            </a:r>
            <a:endParaRPr lang="en-US" sz="35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0B575DDD-9D6B-B2C2-5E15-CA8DBBB98985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0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51F5C5C-66E5-BF6F-C46C-E3711C9B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89" y="147818"/>
            <a:ext cx="7886699" cy="1325563"/>
          </a:xfrm>
        </p:spPr>
        <p:txBody>
          <a:bodyPr>
            <a:normAutofit/>
          </a:bodyPr>
          <a:lstStyle/>
          <a:p>
            <a:r>
              <a:rPr lang="en-US" sz="3500" dirty="0"/>
              <a:t>What are data?</a:t>
            </a:r>
            <a:br>
              <a:rPr lang="en-US" sz="3500" dirty="0"/>
            </a:b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Quelles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sont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 les </a:t>
            </a:r>
            <a:r>
              <a:rPr lang="en-US" sz="3500" dirty="0" err="1">
                <a:solidFill>
                  <a:schemeClr val="accent5">
                    <a:lumMod val="75000"/>
                  </a:schemeClr>
                </a:solidFill>
              </a:rPr>
              <a:t>données</a:t>
            </a:r>
            <a:r>
              <a:rPr lang="en-US" sz="3500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DB7FA-61EA-2975-01B2-2C3353632FB6}"/>
              </a:ext>
            </a:extLst>
          </p:cNvPr>
          <p:cNvSpPr txBox="1"/>
          <p:nvPr/>
        </p:nvSpPr>
        <p:spPr>
          <a:xfrm>
            <a:off x="1699080" y="1485442"/>
            <a:ext cx="8162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evidence to support a claim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7FDEA-746C-FE4C-E9D5-F6BC26DB0986}"/>
              </a:ext>
            </a:extLst>
          </p:cNvPr>
          <p:cNvSpPr txBox="1"/>
          <p:nvPr/>
        </p:nvSpPr>
        <p:spPr>
          <a:xfrm>
            <a:off x="2128015" y="1836642"/>
            <a:ext cx="84855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preuves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à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l'appui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d'une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réclamation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Freeform 31">
            <a:extLst>
              <a:ext uri="{FF2B5EF4-FFF2-40B4-BE49-F238E27FC236}">
                <a16:creationId xmlns:a16="http://schemas.microsoft.com/office/drawing/2014/main" id="{BCA25413-F1BB-2266-AD12-844A65AF6C58}"/>
              </a:ext>
            </a:extLst>
          </p:cNvPr>
          <p:cNvSpPr/>
          <p:nvPr/>
        </p:nvSpPr>
        <p:spPr>
          <a:xfrm>
            <a:off x="38159" y="41493"/>
            <a:ext cx="3344010" cy="2035727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Monday: “Getting Started with the Basics”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FF40FF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Formulating Research Questions</a:t>
            </a:r>
            <a:endParaRPr lang="en-US" sz="1600" dirty="0">
              <a:solidFill>
                <a:srgbClr val="FF40FF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FDFF"/>
                </a:solidFill>
              </a:rPr>
              <a:t>● Simple Mathematics and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8EFA00"/>
                </a:solidFill>
              </a:rPr>
              <a:t>●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rgbClr val="8EFA00"/>
                </a:solidFill>
              </a:rPr>
              <a:t>Dynamical Fever</a:t>
            </a:r>
            <a:endParaRPr lang="en-US" sz="1600" dirty="0">
              <a:solidFill>
                <a:srgbClr val="FFFF00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8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5296</TotalTime>
  <Words>2917</Words>
  <Application>Microsoft Office PowerPoint</Application>
  <PresentationFormat>Widescreen</PresentationFormat>
  <Paragraphs>576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Gill Sans</vt:lpstr>
      <vt:lpstr>Helvetica</vt:lpstr>
      <vt:lpstr>Helvetica Light</vt:lpstr>
      <vt:lpstr>Wingdings</vt:lpstr>
      <vt:lpstr>Office Theme</vt:lpstr>
      <vt:lpstr>Equation</vt:lpstr>
      <vt:lpstr>Looking back: How far have we come? Rétrospective : où en sommes-nous ?</vt:lpstr>
      <vt:lpstr>PowerPoint Presentation</vt:lpstr>
      <vt:lpstr>PowerPoint Presentation</vt:lpstr>
      <vt:lpstr>PowerPoint Presentation</vt:lpstr>
      <vt:lpstr>PowerPoint Presentation</vt:lpstr>
      <vt:lpstr>What is science? C’est quoi la science?</vt:lpstr>
      <vt:lpstr>What is science? C’est quoi la science?</vt:lpstr>
      <vt:lpstr>PowerPoint Presentation</vt:lpstr>
      <vt:lpstr>What are data? Quelles sont les données?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Formulating research questions Formuler des questions de recherche</vt:lpstr>
      <vt:lpstr>PowerPoint Presentation</vt:lpstr>
      <vt:lpstr>PowerPoint Presentation</vt:lpstr>
      <vt:lpstr>PowerPoint Presentation</vt:lpstr>
      <vt:lpstr>PowerPoint Presentation</vt:lpstr>
      <vt:lpstr>Model-Guided Study Design Conception d'étude guidée par modèle</vt:lpstr>
      <vt:lpstr>PowerPoint Presentation</vt:lpstr>
      <vt:lpstr>PowerPoint Presentation</vt:lpstr>
      <vt:lpstr>Intro to Compartmental Models Introduction aux modèles compartimentés</vt:lpstr>
      <vt:lpstr>PowerPoint Presentation</vt:lpstr>
      <vt:lpstr>PowerPoint Presentation</vt:lpstr>
      <vt:lpstr>Intro to Compartmental Models Introduction aux modèles compartimentés</vt:lpstr>
      <vt:lpstr>Refining research questions for modeling Affiner les questions de recherche pour la modélisation</vt:lpstr>
      <vt:lpstr>Refining research questions for modeling Affiner les questions de recherche pour la modélisation</vt:lpstr>
      <vt:lpstr>PowerPoint Presentation</vt:lpstr>
      <vt:lpstr>Dynamical Fever Fièvre dynamique</vt:lpstr>
      <vt:lpstr>Reading a Research Paper Lire un article scientifique</vt:lpstr>
      <vt:lpstr>Generalized linear mixed effect models modèles linéaires généralisés à effets mixtes</vt:lpstr>
      <vt:lpstr>Generalized linear mixed effect models modèles linéaires généralisés à effets mixtes</vt:lpstr>
      <vt:lpstr>PowerPoint Presentation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Fitting Models to Data Adapter les modèles aux données</vt:lpstr>
      <vt:lpstr>Epidemic Cards Cartes Épidémie</vt:lpstr>
      <vt:lpstr>Epidemic Cards Cartes Épidémie</vt:lpstr>
      <vt:lpstr>Model Telephone Modèle de téléphone </vt:lpstr>
      <vt:lpstr>Model Selection and Comparison Sélection et comparaison de modèles</vt:lpstr>
      <vt:lpstr>Intro to Phylogenetic Modeling Introduction à la modélisation phylogénétique</vt:lpstr>
      <vt:lpstr>Intro to Network Modeling Introduction à la modélisation de réseau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Sophie Lockwood</cp:lastModifiedBy>
  <cp:revision>118</cp:revision>
  <dcterms:created xsi:type="dcterms:W3CDTF">2018-01-14T04:11:12Z</dcterms:created>
  <dcterms:modified xsi:type="dcterms:W3CDTF">2025-05-23T10:57:14Z</dcterms:modified>
</cp:coreProperties>
</file>